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23" r:id="rId4"/>
    <p:sldId id="307" r:id="rId5"/>
    <p:sldId id="322" r:id="rId6"/>
    <p:sldId id="306" r:id="rId7"/>
    <p:sldId id="326" r:id="rId8"/>
    <p:sldId id="333" r:id="rId9"/>
    <p:sldId id="332" r:id="rId10"/>
    <p:sldId id="320" r:id="rId11"/>
    <p:sldId id="325" r:id="rId12"/>
    <p:sldId id="328" r:id="rId13"/>
    <p:sldId id="321" r:id="rId14"/>
    <p:sldId id="32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E843-492E-4ACD-9FC8-A9BEB52EFD09}" type="datetimeFigureOut">
              <a:rPr lang="ru-RU" smtClean="0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F881-F87B-4246-B745-540CD1BFC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92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F881-F87B-4246-B745-540CD1BFC2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1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DE6-059C-4521-A80F-7147C221E262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7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CDDD-A8B5-4997-A6BB-39EA71294A74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8F43-4F7D-45B9-9A28-C433851F9EB1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B1B-2EF0-4C8B-B4C6-891D7770FE8E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0914-4249-443D-BF12-E6C859F7FEFE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5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3BB7-5971-4C42-91D5-C4E0EFC8AE24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2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F24-0F07-4582-9319-02280A812DF1}" type="datetime1">
              <a:rPr lang="ru-RU" smtClean="0"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9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9772-4E30-470D-9B43-1EC3F89CC29C}" type="datetime1">
              <a:rPr lang="ru-RU" smtClean="0"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9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38E-2FFB-4D0B-94DB-BFAD8061E914}" type="datetime1">
              <a:rPr lang="ru-RU" smtClean="0"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0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E25B-6E2F-462E-AEA9-67D7F01D3BA9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31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F851-724E-47C8-A368-01ED67AE1FD5}" type="datetime1">
              <a:rPr lang="ru-RU" smtClean="0"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2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BEA35-737F-409B-B161-C8ECD7B87043}" type="datetime1">
              <a:rPr lang="ru-RU" smtClean="0"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DC93-13DD-4F8F-8373-FA1680D01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6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D:\450\&#1041;&#1091;&#1082;&#1083;&#1077;&#1090;4.vsdx\Drawing\~&#1057;&#1090;&#1088;&#1072;&#1085;&#1080;&#1094;&#1072;-1\Sheet.59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" y="3065790"/>
            <a:ext cx="9128124" cy="144333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C77"/>
                </a:solidFill>
                <a:latin typeface="Arial" charset="0"/>
                <a:ea typeface="+mn-ea"/>
                <a:cs typeface="+mn-cs"/>
              </a:rPr>
              <a:t>Программно-аппаратные средства интеллектуальной поддержки экипажей в особых ситуациях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22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21776" y="1008225"/>
            <a:ext cx="9139924" cy="1018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 </a:t>
            </a:r>
            <a:r>
              <a:rPr lang="ru-RU" sz="3600" dirty="0" smtClean="0">
                <a:solidFill>
                  <a:srgbClr val="000066"/>
                </a:solidFill>
              </a:rPr>
              <a:t>Х</a:t>
            </a:r>
            <a:r>
              <a:rPr lang="en-US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smtClean="0">
                <a:solidFill>
                  <a:srgbClr val="000066"/>
                </a:solidFill>
              </a:rPr>
              <a:t>Международная выставка вертолетной индустрии</a:t>
            </a:r>
          </a:p>
          <a:p>
            <a:r>
              <a:rPr lang="en-US" sz="3600" i="1" dirty="0" smtClean="0">
                <a:solidFill>
                  <a:srgbClr val="000066"/>
                </a:solidFill>
              </a:rPr>
              <a:t>HELIRUSSIA - 201</a:t>
            </a:r>
            <a:r>
              <a:rPr lang="ru-RU" sz="3600" i="1" dirty="0" smtClean="0">
                <a:solidFill>
                  <a:srgbClr val="000066"/>
                </a:solidFill>
              </a:rPr>
              <a:t>7</a:t>
            </a:r>
            <a:endParaRPr lang="ru-RU" sz="3600" i="1" dirty="0">
              <a:solidFill>
                <a:srgbClr val="000066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-15876" y="213285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0" spc="100" dirty="0">
                <a:solidFill>
                  <a:srgbClr val="002C77"/>
                </a:solidFill>
              </a:rPr>
              <a:t>5-ая научно-практическая конференция </a:t>
            </a:r>
          </a:p>
          <a:p>
            <a:pPr algn="ctr" eaLnBrk="1" hangingPunct="1"/>
            <a:r>
              <a:rPr lang="ru-RU" sz="2000" b="0" spc="100" dirty="0">
                <a:solidFill>
                  <a:srgbClr val="002C77"/>
                </a:solidFill>
              </a:rPr>
              <a:t>«</a:t>
            </a:r>
            <a:r>
              <a:rPr lang="ru-RU" sz="2000" b="0" cap="all" spc="100" dirty="0">
                <a:solidFill>
                  <a:srgbClr val="002C77"/>
                </a:solidFill>
              </a:rPr>
              <a:t>Авиационное бортовое оборудование</a:t>
            </a:r>
            <a:r>
              <a:rPr lang="ru-RU" sz="2000" b="0" spc="100" dirty="0" smtClean="0">
                <a:solidFill>
                  <a:srgbClr val="002C77"/>
                </a:solidFill>
              </a:rPr>
              <a:t>»</a:t>
            </a:r>
            <a:endParaRPr lang="ru-RU" sz="2000" b="0" spc="100" dirty="0">
              <a:solidFill>
                <a:srgbClr val="002C77"/>
              </a:solidFill>
            </a:endParaRPr>
          </a:p>
        </p:txBody>
      </p:sp>
      <p:cxnSp>
        <p:nvCxnSpPr>
          <p:cNvPr id="12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15876" y="2924944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21776" y="2060848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26680" y="4725144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26680" y="6165304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15875" y="6309320"/>
            <a:ext cx="915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0" dirty="0" smtClean="0">
                <a:solidFill>
                  <a:srgbClr val="002C77"/>
                </a:solidFill>
              </a:rPr>
              <a:t>МОСКВА </a:t>
            </a:r>
            <a:r>
              <a:rPr lang="ru-RU" altLang="ru-RU" b="0" dirty="0">
                <a:solidFill>
                  <a:srgbClr val="002C77"/>
                </a:solidFill>
              </a:rPr>
              <a:t>– </a:t>
            </a:r>
            <a:r>
              <a:rPr lang="ru-RU" altLang="ru-RU" b="0" dirty="0" smtClean="0">
                <a:solidFill>
                  <a:srgbClr val="002C77"/>
                </a:solidFill>
              </a:rPr>
              <a:t>25-27 мая 2017</a:t>
            </a:r>
            <a:endParaRPr lang="ru-RU" altLang="ru-RU" b="0" dirty="0">
              <a:solidFill>
                <a:srgbClr val="002C77"/>
              </a:solidFill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0" y="4805764"/>
            <a:ext cx="915987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dirty="0">
                <a:solidFill>
                  <a:srgbClr val="002C77"/>
                </a:solidFill>
              </a:rPr>
              <a:t>Авторы</a:t>
            </a:r>
            <a:r>
              <a:rPr lang="ru-RU" altLang="ru-RU" dirty="0" smtClean="0">
                <a:solidFill>
                  <a:srgbClr val="002C77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b="0" dirty="0" smtClean="0">
                <a:solidFill>
                  <a:srgbClr val="002C77"/>
                </a:solidFill>
              </a:rPr>
              <a:t>Г.И</a:t>
            </a:r>
            <a:r>
              <a:rPr lang="ru-RU" b="0" dirty="0">
                <a:solidFill>
                  <a:srgbClr val="002C77"/>
                </a:solidFill>
              </a:rPr>
              <a:t>. </a:t>
            </a:r>
            <a:r>
              <a:rPr lang="ru-RU" b="0" dirty="0" err="1">
                <a:solidFill>
                  <a:srgbClr val="002C77"/>
                </a:solidFill>
              </a:rPr>
              <a:t>Джанджгава</a:t>
            </a:r>
            <a:r>
              <a:rPr lang="ru-RU" b="0" dirty="0">
                <a:solidFill>
                  <a:srgbClr val="002C77"/>
                </a:solidFill>
              </a:rPr>
              <a:t>, Д.А. Базлев, </a:t>
            </a:r>
            <a:r>
              <a:rPr lang="ru-RU" b="0" dirty="0" smtClean="0">
                <a:solidFill>
                  <a:srgbClr val="002C77"/>
                </a:solidFill>
              </a:rPr>
              <a:t>А.П</a:t>
            </a:r>
            <a:r>
              <a:rPr lang="ru-RU" b="0" dirty="0">
                <a:solidFill>
                  <a:srgbClr val="002C77"/>
                </a:solidFill>
              </a:rPr>
              <a:t>. Прядильщиков, </a:t>
            </a:r>
            <a:endParaRPr lang="ru-RU" b="0" dirty="0" smtClean="0">
              <a:solidFill>
                <a:srgbClr val="002C77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0" dirty="0" smtClean="0">
                <a:solidFill>
                  <a:srgbClr val="002C77"/>
                </a:solidFill>
              </a:rPr>
              <a:t>А.В</a:t>
            </a:r>
            <a:r>
              <a:rPr lang="ru-RU" b="0" dirty="0">
                <a:solidFill>
                  <a:srgbClr val="002C77"/>
                </a:solidFill>
              </a:rPr>
              <a:t>. Бабиченко, А.В. </a:t>
            </a:r>
            <a:r>
              <a:rPr lang="ru-RU" b="0" dirty="0" err="1" smtClean="0">
                <a:solidFill>
                  <a:srgbClr val="002C77"/>
                </a:solidFill>
              </a:rPr>
              <a:t>Требухов</a:t>
            </a:r>
            <a:endParaRPr lang="ru-RU" altLang="ru-RU" b="0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2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45608"/>
              </p:ext>
            </p:extLst>
          </p:nvPr>
        </p:nvGraphicFramePr>
        <p:xfrm>
          <a:off x="7938" y="1019175"/>
          <a:ext cx="9136062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Visio" r:id="rId3" imgW="13716000" imgH="10029960" progId="Visio.Drawing.11">
                  <p:embed/>
                </p:oleObj>
              </mc:Choice>
              <mc:Fallback>
                <p:oleObj name="Visio" r:id="rId3" imgW="13716000" imgH="10029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1019175"/>
                        <a:ext cx="9136062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4076" y="188640"/>
            <a:ext cx="738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Структурная схема бортовой системы ситуационной осведомленности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10</a:t>
            </a:r>
            <a:endParaRPr lang="ru-RU" altLang="ru-RU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6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117" y="27322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Разработка ФПО БССО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28935"/>
              </p:ext>
            </p:extLst>
          </p:nvPr>
        </p:nvGraphicFramePr>
        <p:xfrm>
          <a:off x="-10480" y="1017944"/>
          <a:ext cx="9146719" cy="579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07"/>
                <a:gridCol w="690010"/>
                <a:gridCol w="792088"/>
                <a:gridCol w="936104"/>
                <a:gridCol w="603528"/>
                <a:gridCol w="710264"/>
                <a:gridCol w="666368"/>
                <a:gridCol w="652088"/>
                <a:gridCol w="796997"/>
                <a:gridCol w="1159268"/>
                <a:gridCol w="1014360"/>
                <a:gridCol w="700037"/>
              </a:tblGrid>
              <a:tr h="569289">
                <a:tc rowSpan="2" gridSpan="2">
                  <a:txBody>
                    <a:bodyPr/>
                    <a:lstStyle/>
                    <a:p>
                      <a:pPr algn="just"/>
                      <a:endParaRPr lang="ru-RU" sz="1200" dirty="0" smtClean="0"/>
                    </a:p>
                    <a:p>
                      <a:pPr algn="just"/>
                      <a:r>
                        <a:rPr lang="ru-RU" sz="1200" dirty="0" smtClean="0"/>
                        <a:t>Процессы по ГОСТ Р 51904</a:t>
                      </a:r>
                      <a:endParaRPr lang="ru-RU" sz="12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Процессы планирования</a:t>
                      </a:r>
                      <a:endParaRPr lang="ru-RU" sz="105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Процессы разработки</a:t>
                      </a:r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Интегральные процессы</a:t>
                      </a:r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Процессы  серийного </a:t>
                      </a:r>
                      <a:r>
                        <a:rPr lang="ru-RU" sz="1050" baseline="0" dirty="0" smtClean="0"/>
                        <a:t>производства и эксплуатации</a:t>
                      </a:r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sz="1100" dirty="0"/>
                    </a:p>
                  </a:txBody>
                  <a:tcPr/>
                </a:tc>
              </a:tr>
              <a:tr h="402443">
                <a:tc gridSpan="2"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Планирование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Определение требований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Проектирование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Кодирование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Интеграция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Верификация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Обеспечение качества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Управление конфигурацией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Передача в производство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Сопровождение</a:t>
                      </a:r>
                      <a:endParaRPr lang="ru-RU" sz="900" dirty="0"/>
                    </a:p>
                  </a:txBody>
                  <a:tcPr/>
                </a:tc>
              </a:tr>
              <a:tr h="425069">
                <a:tc rowSpan="9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Э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Т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ы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по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Г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Т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В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1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5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2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0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3</a:t>
                      </a:r>
                    </a:p>
                    <a:p>
                      <a:pPr algn="just"/>
                      <a:endParaRPr lang="ru-RU" sz="11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ЭП</a:t>
                      </a:r>
                    </a:p>
                    <a:p>
                      <a:pPr algn="just"/>
                      <a:endParaRPr lang="ru-RU" sz="11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Разработка планов</a:t>
                      </a:r>
                      <a:endParaRPr lang="ru-RU" sz="9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Спецификация</a:t>
                      </a:r>
                      <a:r>
                        <a:rPr lang="ru-RU" sz="900" baseline="0" dirty="0" smtClean="0"/>
                        <a:t> требований к ФПО и интерфейсам</a:t>
                      </a:r>
                      <a:endParaRPr lang="ru-RU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425069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ТП</a:t>
                      </a:r>
                    </a:p>
                    <a:p>
                      <a:pPr algn="just"/>
                      <a:endParaRPr lang="ru-RU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Контроль требований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Передача версий ПД под управление конфигурацией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592061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РКД</a:t>
                      </a:r>
                    </a:p>
                    <a:p>
                      <a:pPr algn="just"/>
                      <a:endParaRPr lang="ru-RU" sz="1100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just"/>
                      <a:endParaRPr lang="ru-RU" sz="900" dirty="0" smtClean="0"/>
                    </a:p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Контроль </a:t>
                      </a:r>
                    </a:p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выполнения </a:t>
                      </a:r>
                    </a:p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и </a:t>
                      </a:r>
                    </a:p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корректировка </a:t>
                      </a:r>
                    </a:p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планов</a:t>
                      </a:r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Проектирование ФПО</a:t>
                      </a:r>
                      <a:endParaRPr lang="ru-RU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Кодирование ПО</a:t>
                      </a:r>
                    </a:p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Интеграция  ПО с ЭВМ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Контроль проекта ФПО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Передача версий ПД и ПО под управление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501308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/>
                        <a:t>Обра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ru-RU" sz="1100" b="1" dirty="0" err="1" smtClean="0"/>
                        <a:t>зец</a:t>
                      </a:r>
                      <a:endParaRPr lang="ru-RU" sz="11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endParaRPr lang="ru-RU" sz="900" dirty="0" smtClean="0"/>
                    </a:p>
                    <a:p>
                      <a:pPr algn="just"/>
                      <a:r>
                        <a:rPr lang="ru-RU" sz="900" dirty="0" smtClean="0"/>
                        <a:t>Контроль кода ФПО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Передача версий ПД и ПО под управление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</a:tr>
              <a:tr h="529700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Квалификационные тесты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Контроль тестов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Передача тестов под управление конфигурацией</a:t>
                      </a:r>
                      <a:endParaRPr lang="ru-RU" sz="9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529700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МВИ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Квалификационные тесты</a:t>
                      </a:r>
                      <a:endParaRPr lang="ru-RU" sz="9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Контроль тестов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Передача тестов под управление конфигурацией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529700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ГСЛИ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Контроль тестирования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Передача ПД и ПО под управление конфигурацией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569528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Литера «О</a:t>
                      </a:r>
                      <a:r>
                        <a:rPr lang="ru-RU" sz="1100" b="1" baseline="-25000" dirty="0" smtClean="0"/>
                        <a:t>1</a:t>
                      </a:r>
                      <a:r>
                        <a:rPr lang="ru-RU" sz="1100" b="1" baseline="0" dirty="0" smtClean="0"/>
                        <a:t>»</a:t>
                      </a:r>
                      <a:endParaRPr lang="ru-RU" sz="11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Передача ФПО</a:t>
                      </a:r>
                      <a:r>
                        <a:rPr lang="ru-RU" sz="900" baseline="0" dirty="0" smtClean="0"/>
                        <a:t> БССО в серийное производство</a:t>
                      </a:r>
                      <a:endParaRPr lang="ru-RU" sz="9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</a:tr>
              <a:tr h="495190">
                <a:tc vMerge="1">
                  <a:txBody>
                    <a:bodyPr/>
                    <a:lstStyle/>
                    <a:p>
                      <a:pPr algn="just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Серия</a:t>
                      </a:r>
                      <a:r>
                        <a:rPr lang="ru-RU" sz="1100" b="1" baseline="0" dirty="0" smtClean="0"/>
                        <a:t> 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00" dirty="0" smtClean="0"/>
                        <a:t>Сопровождение эксплуатации ФПО</a:t>
                      </a:r>
                      <a:endParaRPr lang="ru-RU" sz="9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676456" y="6525344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11</a:t>
            </a:r>
            <a:endParaRPr lang="ru-RU" altLang="ru-RU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6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117" y="27322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Документация и компоненты ФПО БССО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676456" y="6525344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12</a:t>
            </a:r>
            <a:endParaRPr lang="ru-RU" altLang="ru-RU" dirty="0">
              <a:solidFill>
                <a:srgbClr val="002C77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17" y="980728"/>
            <a:ext cx="912588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Документы процесса планирования (по умолчанию – по ГОСТ Р 51904-2002):</a:t>
            </a:r>
          </a:p>
          <a:p>
            <a:pPr marL="354013" lvl="0"/>
            <a:r>
              <a:rPr lang="ru-RU" sz="1400" dirty="0"/>
              <a:t>План разработки ФПО БССО;</a:t>
            </a:r>
          </a:p>
          <a:p>
            <a:pPr marL="354013" lvl="0"/>
            <a:r>
              <a:rPr lang="ru-RU" sz="1400" dirty="0"/>
              <a:t>План управления конфигурацией ФПО БССО;</a:t>
            </a:r>
          </a:p>
          <a:p>
            <a:pPr marL="354013" lvl="0"/>
            <a:r>
              <a:rPr lang="ru-RU" sz="1400" dirty="0"/>
              <a:t>План обеспечения качества ФПО БССО;</a:t>
            </a:r>
          </a:p>
          <a:p>
            <a:pPr marL="354013" lvl="0"/>
            <a:r>
              <a:rPr lang="ru-RU" sz="1400" dirty="0"/>
              <a:t>Программа и методика испытаний ФПО БССО (по ГОСТ 19.301-79 ЕСПД). </a:t>
            </a:r>
          </a:p>
          <a:p>
            <a:r>
              <a:rPr lang="ru-RU" sz="1400" dirty="0"/>
              <a:t> </a:t>
            </a:r>
          </a:p>
          <a:p>
            <a:r>
              <a:rPr lang="ru-RU" dirty="0"/>
              <a:t>Документы процесса разработки (по умолчанию – по ГОСТ Р 51904-2002):</a:t>
            </a:r>
          </a:p>
          <a:p>
            <a:pPr marL="354013" lvl="0"/>
            <a:r>
              <a:rPr lang="ru-RU" sz="1400" dirty="0"/>
              <a:t>Пояснительная записка (по ГОСТ 19.404-79 ЕСПД);</a:t>
            </a:r>
          </a:p>
          <a:p>
            <a:pPr marL="354013" lvl="0"/>
            <a:r>
              <a:rPr lang="ru-RU" sz="1400" dirty="0"/>
              <a:t>Спецификация требований к ФПО БССО;</a:t>
            </a:r>
          </a:p>
          <a:p>
            <a:pPr marL="354013" lvl="0"/>
            <a:r>
              <a:rPr lang="ru-RU" sz="1400" dirty="0"/>
              <a:t>Спецификация требований к интерфейсу ФПО БССО;</a:t>
            </a:r>
          </a:p>
          <a:p>
            <a:pPr marL="354013" lvl="0"/>
            <a:r>
              <a:rPr lang="ru-RU" sz="1400" dirty="0"/>
              <a:t>Описание проекта ФПО БССО.</a:t>
            </a:r>
          </a:p>
          <a:p>
            <a:r>
              <a:rPr lang="ru-RU" sz="1400" dirty="0"/>
              <a:t> </a:t>
            </a:r>
          </a:p>
          <a:p>
            <a:r>
              <a:rPr lang="ru-RU" dirty="0"/>
              <a:t>Документы интегральных процессов (по умолчанию – по ГОСТ Р 51904-2002):</a:t>
            </a:r>
          </a:p>
          <a:p>
            <a:pPr marL="354013" lvl="0"/>
            <a:r>
              <a:rPr lang="ru-RU" sz="1400" dirty="0"/>
              <a:t>Процедуры квалификационного тестирования ФПО БССО (в составе документа «Программа и методика испытаний» по ГОСТ 19.301-79 ЕСПД);</a:t>
            </a:r>
          </a:p>
          <a:p>
            <a:pPr marL="354013" lvl="0"/>
            <a:r>
              <a:rPr lang="ru-RU" sz="1400" dirty="0"/>
              <a:t>Отчет о квалификационном тестировании ФПО БССО.</a:t>
            </a:r>
          </a:p>
          <a:p>
            <a:r>
              <a:rPr lang="ru-RU" sz="1400" dirty="0"/>
              <a:t> </a:t>
            </a:r>
          </a:p>
          <a:p>
            <a:r>
              <a:rPr lang="ru-RU" dirty="0"/>
              <a:t>Итоговые (эксплуатационные) документы и программные продукты (по умолчанию – по ГОСТ Р 51904-2002):</a:t>
            </a:r>
          </a:p>
          <a:p>
            <a:pPr marL="354013" lvl="0"/>
            <a:r>
              <a:rPr lang="ru-RU" sz="1400" dirty="0"/>
              <a:t>Спецификация ФПО БССО (по ГОСТ 19.202-78 ЕСПД);</a:t>
            </a:r>
          </a:p>
          <a:p>
            <a:pPr marL="354013" lvl="0"/>
            <a:r>
              <a:rPr lang="ru-RU" sz="1400" dirty="0"/>
              <a:t>Руководство пользователя ФПО БССО или руководство оператора ФПО БССО (по ГОСТ 19.505-79 ЕСПД);</a:t>
            </a:r>
          </a:p>
          <a:p>
            <a:pPr marL="354013" lvl="0"/>
            <a:r>
              <a:rPr lang="ru-RU" sz="1400" dirty="0"/>
              <a:t>Описание версии ФПО БССО;</a:t>
            </a:r>
          </a:p>
          <a:p>
            <a:pPr marL="354013" lvl="0"/>
            <a:r>
              <a:rPr lang="ru-RU" sz="1400" dirty="0"/>
              <a:t>Исходные коды ФПО БССО;</a:t>
            </a:r>
          </a:p>
          <a:p>
            <a:pPr marL="354013" lvl="0"/>
            <a:r>
              <a:rPr lang="ru-RU" sz="1400" dirty="0"/>
              <a:t>Исполняемые коды (объектные) ФПО </a:t>
            </a:r>
            <a:r>
              <a:rPr lang="ru-RU" sz="1400" dirty="0" smtClean="0"/>
              <a:t>БССО;</a:t>
            </a:r>
            <a:endParaRPr lang="ru-RU" sz="1400" dirty="0"/>
          </a:p>
          <a:p>
            <a:pPr marL="354013"/>
            <a:r>
              <a:rPr lang="ru-RU" sz="1400" dirty="0" smtClean="0"/>
              <a:t>Документация </a:t>
            </a:r>
            <a:r>
              <a:rPr lang="ru-RU" sz="1400" dirty="0"/>
              <a:t>по эксплуатации ЭВМ </a:t>
            </a:r>
            <a:r>
              <a:rPr lang="ru-RU" sz="1400" dirty="0" smtClean="0"/>
              <a:t>(в составе </a:t>
            </a:r>
            <a:r>
              <a:rPr lang="ru-RU" sz="1400" dirty="0"/>
              <a:t>эксплуатационной документации </a:t>
            </a:r>
            <a:r>
              <a:rPr lang="ru-RU" sz="1400" dirty="0" smtClean="0"/>
              <a:t>БССО).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6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763" y="0"/>
            <a:ext cx="9148763" cy="1008063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34925" y="44450"/>
            <a:ext cx="424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-15778" y="1008063"/>
            <a:ext cx="9159778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ru-RU" altLang="ru-RU" dirty="0"/>
              <a:t>Основной тренд развития </a:t>
            </a:r>
            <a:r>
              <a:rPr lang="ru-RU" altLang="ru-RU" dirty="0" smtClean="0"/>
              <a:t>авионики </a:t>
            </a:r>
            <a:r>
              <a:rPr lang="ru-RU" altLang="ru-RU" dirty="0"/>
              <a:t>– это </a:t>
            </a:r>
            <a:r>
              <a:rPr lang="ru-RU" altLang="ru-RU" dirty="0" smtClean="0"/>
              <a:t>ее интеллектуализация как передача части задач по принятию решений  от экипажа комплексу БРЭО.</a:t>
            </a:r>
            <a:endParaRPr lang="ru-RU" altLang="ru-RU" dirty="0"/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ru-RU" altLang="ru-RU" dirty="0" smtClean="0"/>
              <a:t>Современные технологии обеспечивают реализацию первого этапа интеллектуализации БРЭО как информационной системы </a:t>
            </a:r>
            <a:r>
              <a:rPr lang="ru-RU" altLang="ru-RU" dirty="0"/>
              <a:t>ситуационной осведомленности </a:t>
            </a:r>
            <a:r>
              <a:rPr lang="ru-RU" altLang="ru-RU" dirty="0" smtClean="0"/>
              <a:t>(БССО) при минимальных дополнительных аппаратных ресурсах, унифицированных с БРЭО.</a:t>
            </a:r>
            <a:endParaRPr lang="ru-RU" altLang="ru-RU" dirty="0"/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altLang="ru-RU" dirty="0" smtClean="0"/>
              <a:t>Функциональное программное обеспечение БССО включает </a:t>
            </a:r>
            <a:r>
              <a:rPr lang="ru-RU" altLang="ru-RU" dirty="0"/>
              <a:t>в </a:t>
            </a:r>
            <a:r>
              <a:rPr lang="ru-RU" altLang="ru-RU" dirty="0" smtClean="0"/>
              <a:t>себя: </a:t>
            </a:r>
          </a:p>
          <a:p>
            <a:pPr marL="628650" lvl="0" indent="0" algn="just"/>
            <a:r>
              <a:rPr lang="ru-RU" altLang="ru-RU" sz="1600" dirty="0" smtClean="0"/>
              <a:t>верхний уровень (интерфейс и циклограмма),  </a:t>
            </a:r>
          </a:p>
          <a:p>
            <a:pPr marL="628650" lvl="0" indent="0" algn="just"/>
            <a:r>
              <a:rPr lang="ru-RU" altLang="ru-RU" sz="1600" dirty="0" smtClean="0"/>
              <a:t>функциональное ядро (</a:t>
            </a:r>
            <a:r>
              <a:rPr lang="ru-RU" sz="1600" dirty="0" smtClean="0"/>
              <a:t>прогнозирующие </a:t>
            </a:r>
            <a:r>
              <a:rPr lang="ru-RU" sz="1600" dirty="0"/>
              <a:t>модели, оценки и идентификация, экспертные системы по группам особых </a:t>
            </a:r>
            <a:r>
              <a:rPr lang="ru-RU" sz="1600" dirty="0" smtClean="0"/>
              <a:t>ситуаций), </a:t>
            </a:r>
          </a:p>
          <a:p>
            <a:pPr marL="628650" lvl="0" indent="0" algn="just"/>
            <a:r>
              <a:rPr lang="ru-RU" sz="1600" dirty="0" smtClean="0"/>
              <a:t>информационное </a:t>
            </a:r>
            <a:r>
              <a:rPr lang="ru-RU" sz="1600" dirty="0"/>
              <a:t>ядро </a:t>
            </a:r>
            <a:r>
              <a:rPr lang="ru-RU" sz="1600" dirty="0" smtClean="0"/>
              <a:t>(базы </a:t>
            </a:r>
            <a:r>
              <a:rPr lang="ru-RU" sz="1600" dirty="0"/>
              <a:t>знаний по группам особых </a:t>
            </a:r>
            <a:r>
              <a:rPr lang="ru-RU" sz="1600" dirty="0" smtClean="0"/>
              <a:t>ситуаций).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/>
              <a:t>Введение БССО в состав БРЭО обеспечивает:</a:t>
            </a:r>
          </a:p>
          <a:p>
            <a:pPr marL="628650" indent="0" algn="just"/>
            <a:r>
              <a:rPr lang="ru-RU" sz="1600" dirty="0" smtClean="0"/>
              <a:t>ограничение </a:t>
            </a:r>
            <a:r>
              <a:rPr lang="ru-RU" sz="1600" dirty="0"/>
              <a:t>объёма анализируемой экипажем </a:t>
            </a:r>
            <a:r>
              <a:rPr lang="ru-RU" sz="1600" dirty="0" smtClean="0"/>
              <a:t>информации,</a:t>
            </a:r>
            <a:endParaRPr lang="ru-RU" sz="1600" dirty="0"/>
          </a:p>
          <a:p>
            <a:pPr marL="628650" indent="0" algn="just"/>
            <a:r>
              <a:rPr lang="ru-RU" sz="1600" dirty="0" smtClean="0"/>
              <a:t>быстрый </a:t>
            </a:r>
            <a:r>
              <a:rPr lang="ru-RU" sz="1600" dirty="0"/>
              <a:t>анализ ситуации и подготовка </a:t>
            </a:r>
            <a:r>
              <a:rPr lang="ru-RU" sz="1600" dirty="0" smtClean="0"/>
              <a:t>решения, </a:t>
            </a:r>
            <a:endParaRPr lang="ru-RU" sz="1600" dirty="0"/>
          </a:p>
          <a:p>
            <a:pPr marL="628650" indent="0" algn="just"/>
            <a:r>
              <a:rPr lang="ru-RU" sz="1600" dirty="0" smtClean="0"/>
              <a:t>снижение </a:t>
            </a:r>
            <a:r>
              <a:rPr lang="ru-RU" sz="1600" dirty="0"/>
              <a:t>интенсивности работы </a:t>
            </a:r>
            <a:r>
              <a:rPr lang="ru-RU" sz="1600" dirty="0" smtClean="0"/>
              <a:t>и психофизиологической </a:t>
            </a:r>
            <a:r>
              <a:rPr lang="ru-RU" sz="1600" dirty="0"/>
              <a:t>нагрузки </a:t>
            </a:r>
            <a:r>
              <a:rPr lang="ru-RU" sz="1600" dirty="0" smtClean="0"/>
              <a:t>экипажа,</a:t>
            </a:r>
            <a:endParaRPr lang="ru-RU" sz="1600" dirty="0"/>
          </a:p>
          <a:p>
            <a:pPr marL="354013" indent="0" algn="just"/>
            <a:r>
              <a:rPr lang="ru-RU" dirty="0" smtClean="0"/>
              <a:t>как следствие, повышение безопасности и качества выполнения полетов. </a:t>
            </a:r>
            <a:endParaRPr lang="ru-RU" dirty="0"/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ru-RU" altLang="ru-RU" dirty="0" smtClean="0"/>
              <a:t>Введение в состав ФПО БРЭО экспертных систем и баз знаний позволяет улучшать функциональные качества БРЭО в процессе эксплуатации за счет накопления знаний. Реализация этой возможности обеспечивается разработкой методик </a:t>
            </a:r>
            <a:r>
              <a:rPr lang="ru-RU" altLang="ru-RU" dirty="0"/>
              <a:t>и </a:t>
            </a:r>
            <a:r>
              <a:rPr lang="ru-RU" altLang="ru-RU" dirty="0" smtClean="0"/>
              <a:t>нормативной базы </a:t>
            </a:r>
            <a:r>
              <a:rPr lang="ru-RU" altLang="ru-RU" dirty="0"/>
              <a:t>сбора и накопления экспертных знаний в процессе </a:t>
            </a:r>
            <a:r>
              <a:rPr lang="ru-RU" altLang="ru-RU" dirty="0" smtClean="0"/>
              <a:t>эксплуатации.</a:t>
            </a:r>
            <a:endParaRPr lang="ru-RU" altLang="ru-RU" dirty="0"/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4925" y="228600"/>
            <a:ext cx="489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800" b="1">
                <a:solidFill>
                  <a:schemeClr val="bg1"/>
                </a:solidFill>
              </a:rPr>
              <a:t>БССО – выводы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604448" y="6525344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13</a:t>
            </a:r>
            <a:endParaRPr lang="ru-RU" altLang="ru-RU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Минус 67"/>
          <p:cNvSpPr/>
          <p:nvPr/>
        </p:nvSpPr>
        <p:spPr>
          <a:xfrm>
            <a:off x="5435427" y="3648483"/>
            <a:ext cx="1224136" cy="637681"/>
          </a:xfrm>
          <a:prstGeom prst="mathMinus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38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-99392"/>
            <a:ext cx="7408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Перспектива: 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бортовая интеллектуальная система управления –</a:t>
            </a:r>
          </a:p>
          <a:p>
            <a:r>
              <a:rPr lang="ru-RU" sz="2200" b="1" dirty="0" smtClean="0">
                <a:solidFill>
                  <a:schemeClr val="bg1"/>
                </a:solidFill>
              </a:rPr>
              <a:t> ядро комплекса БРЭО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14</a:t>
            </a:r>
            <a:endParaRPr lang="ru-RU" altLang="ru-RU" dirty="0">
              <a:solidFill>
                <a:srgbClr val="002C77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2411760" y="3573016"/>
            <a:ext cx="1224136" cy="637681"/>
          </a:xfrm>
          <a:prstGeom prst="mathMinus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2" name="Минус 11"/>
          <p:cNvSpPr/>
          <p:nvPr/>
        </p:nvSpPr>
        <p:spPr>
          <a:xfrm rot="7290844">
            <a:off x="3126067" y="4370047"/>
            <a:ext cx="880091" cy="637681"/>
          </a:xfrm>
          <a:prstGeom prst="mathMinus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" name="Минус 13"/>
          <p:cNvSpPr/>
          <p:nvPr/>
        </p:nvSpPr>
        <p:spPr>
          <a:xfrm rot="7360913">
            <a:off x="4916136" y="2651756"/>
            <a:ext cx="1181745" cy="784409"/>
          </a:xfrm>
          <a:prstGeom prst="mathMinus">
            <a:avLst>
              <a:gd name="adj1" fmla="val 21371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" name="Минус 14"/>
          <p:cNvSpPr/>
          <p:nvPr/>
        </p:nvSpPr>
        <p:spPr>
          <a:xfrm rot="3067391">
            <a:off x="2757911" y="2675684"/>
            <a:ext cx="1342041" cy="637681"/>
          </a:xfrm>
          <a:prstGeom prst="mathMinus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5346700" y="3813175"/>
            <a:ext cx="677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kern="0">
                <a:solidFill>
                  <a:sysClr val="window" lastClr="FFFFFF"/>
                </a:solidFill>
              </a:rPr>
              <a:t>ЗАПОМИНАЮЩЕЕ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kern="0">
                <a:solidFill>
                  <a:sysClr val="window" lastClr="FFFFFF"/>
                </a:solidFill>
              </a:rPr>
              <a:t>УСТРОЙСТВО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4213" y="1196975"/>
            <a:ext cx="3600450" cy="1619250"/>
            <a:chOff x="684213" y="1196975"/>
            <a:chExt cx="3600450" cy="1619250"/>
          </a:xfrm>
        </p:grpSpPr>
        <p:sp>
          <p:nvSpPr>
            <p:cNvPr id="59" name="Прямоугольник 58"/>
            <p:cNvSpPr/>
            <p:nvPr/>
          </p:nvSpPr>
          <p:spPr bwMode="auto">
            <a:xfrm>
              <a:off x="684213" y="1196975"/>
              <a:ext cx="3600450" cy="1619250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 Narrow" pitchFamily="34" charset="0"/>
                <a:cs typeface="+mn-cs"/>
              </a:endParaRPr>
            </a:p>
          </p:txBody>
        </p:sp>
        <p:pic>
          <p:nvPicPr>
            <p:cNvPr id="60" name="Рисунок 19" descr="Описание: C:\Documents and Settings\DGroza\Мои документы\GrozaDK\SU-35\su-35 фотографии КПНО\БГ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638" y="1628775"/>
              <a:ext cx="687387" cy="59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715963" y="2249488"/>
              <a:ext cx="1296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БОРТОВЫЕ КОММУТАТОРЫ</a:t>
              </a:r>
              <a:endParaRPr lang="ru-RU" sz="1000" b="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TextBox 24"/>
            <p:cNvSpPr txBox="1">
              <a:spLocks noChangeArrowheads="1"/>
            </p:cNvSpPr>
            <p:nvPr/>
          </p:nvSpPr>
          <p:spPr bwMode="auto">
            <a:xfrm>
              <a:off x="2195513" y="2249488"/>
              <a:ext cx="615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БЦВМ</a:t>
              </a:r>
              <a:endParaRPr lang="ru-RU" sz="1000" b="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649413"/>
              <a:ext cx="690563" cy="598487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3113088" y="2249488"/>
              <a:ext cx="1027112" cy="5540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cap="all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Системы обработки видео</a:t>
              </a: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1649413"/>
              <a:ext cx="615950" cy="598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1043608" y="1207785"/>
              <a:ext cx="2923227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ВЫЧИСЛИТЕЛЬНАЯ ПЛАТФОРМА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137275" y="2997200"/>
            <a:ext cx="2183830" cy="1800225"/>
            <a:chOff x="6137275" y="2997200"/>
            <a:chExt cx="2183830" cy="1800225"/>
          </a:xfrm>
        </p:grpSpPr>
        <p:sp>
          <p:nvSpPr>
            <p:cNvPr id="53" name="Прямоугольник 52"/>
            <p:cNvSpPr/>
            <p:nvPr/>
          </p:nvSpPr>
          <p:spPr bwMode="auto">
            <a:xfrm>
              <a:off x="6137275" y="2997200"/>
              <a:ext cx="2179638" cy="1800225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endParaRPr>
            </a:p>
          </p:txBody>
        </p:sp>
        <p:sp>
          <p:nvSpPr>
            <p:cNvPr id="54" name="TextBox 16"/>
            <p:cNvSpPr txBox="1">
              <a:spLocks noChangeArrowheads="1"/>
            </p:cNvSpPr>
            <p:nvPr/>
          </p:nvSpPr>
          <p:spPr bwMode="auto">
            <a:xfrm>
              <a:off x="6137275" y="4243388"/>
              <a:ext cx="1387475" cy="55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РАДИО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НАВИГАЦИОННОЕ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ОБОРУДОВАНИЕ</a:t>
              </a:r>
            </a:p>
          </p:txBody>
        </p:sp>
        <p:pic>
          <p:nvPicPr>
            <p:cNvPr id="55" name="Рисунок 2" descr="Описание: C:\Documents and Settings\DGroza\Мои документы\GrozaDK\SU-35\su-35 фотографии КПНО\АРК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3579813"/>
              <a:ext cx="958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Рисунок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0" y="3573463"/>
              <a:ext cx="782638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8"/>
            <p:cNvSpPr txBox="1">
              <a:spLocks noChangeArrowheads="1"/>
            </p:cNvSpPr>
            <p:nvPr/>
          </p:nvSpPr>
          <p:spPr bwMode="auto">
            <a:xfrm>
              <a:off x="7461250" y="4221163"/>
              <a:ext cx="7826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ИНС</a:t>
              </a:r>
              <a:endParaRPr lang="ru-RU" sz="1000" b="1" kern="0" dirty="0">
                <a:solidFill>
                  <a:sysClr val="windowText" lastClr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137363" y="3039343"/>
              <a:ext cx="218374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Навигационные системы</a:t>
              </a:r>
            </a:p>
          </p:txBody>
        </p:sp>
      </p:grpSp>
      <p:grpSp>
        <p:nvGrpSpPr>
          <p:cNvPr id="19" name="Группа 3"/>
          <p:cNvGrpSpPr>
            <a:grpSpLocks/>
          </p:cNvGrpSpPr>
          <p:nvPr/>
        </p:nvGrpSpPr>
        <p:grpSpPr bwMode="auto">
          <a:xfrm>
            <a:off x="2771775" y="4873625"/>
            <a:ext cx="2484438" cy="1543050"/>
            <a:chOff x="2824669" y="4905544"/>
            <a:chExt cx="2484020" cy="1579652"/>
          </a:xfrm>
        </p:grpSpPr>
        <p:pic>
          <p:nvPicPr>
            <p:cNvPr id="4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669" y="4905544"/>
              <a:ext cx="2484020" cy="1579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Рисунок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6"/>
            <a:stretch>
              <a:fillRect/>
            </a:stretch>
          </p:blipFill>
          <p:spPr bwMode="auto">
            <a:xfrm>
              <a:off x="3004433" y="5490418"/>
              <a:ext cx="2100991" cy="66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3148465" y="6202419"/>
              <a:ext cx="1728497" cy="2519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cap="all" dirty="0">
                  <a:latin typeface="Arial Narrow" pitchFamily="34" charset="0"/>
                </a:rPr>
                <a:t>КСС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899374" y="4957718"/>
              <a:ext cx="2337307" cy="4724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Средства взаимодействия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16463" y="1196752"/>
            <a:ext cx="3600450" cy="1619473"/>
            <a:chOff x="4716463" y="1196752"/>
            <a:chExt cx="3600450" cy="1619473"/>
          </a:xfrm>
        </p:grpSpPr>
        <p:sp>
          <p:nvSpPr>
            <p:cNvPr id="39" name="Прямоугольник 70"/>
            <p:cNvSpPr/>
            <p:nvPr/>
          </p:nvSpPr>
          <p:spPr bwMode="auto">
            <a:xfrm>
              <a:off x="4716463" y="1196975"/>
              <a:ext cx="3600450" cy="1619250"/>
            </a:xfrm>
            <a:custGeom>
              <a:avLst/>
              <a:gdLst>
                <a:gd name="connsiteX0" fmla="*/ 0 w 2868491"/>
                <a:gd name="connsiteY0" fmla="*/ 0 h 1590110"/>
                <a:gd name="connsiteX1" fmla="*/ 2868491 w 2868491"/>
                <a:gd name="connsiteY1" fmla="*/ 0 h 1590110"/>
                <a:gd name="connsiteX2" fmla="*/ 2868491 w 2868491"/>
                <a:gd name="connsiteY2" fmla="*/ 1590110 h 1590110"/>
                <a:gd name="connsiteX3" fmla="*/ 0 w 2868491"/>
                <a:gd name="connsiteY3" fmla="*/ 1590110 h 1590110"/>
                <a:gd name="connsiteX4" fmla="*/ 0 w 2868491"/>
                <a:gd name="connsiteY4" fmla="*/ 0 h 1590110"/>
                <a:gd name="connsiteX0" fmla="*/ 0 w 2868491"/>
                <a:gd name="connsiteY0" fmla="*/ 210312 h 1800422"/>
                <a:gd name="connsiteX1" fmla="*/ 2859347 w 2868491"/>
                <a:gd name="connsiteY1" fmla="*/ 0 h 1800422"/>
                <a:gd name="connsiteX2" fmla="*/ 2868491 w 2868491"/>
                <a:gd name="connsiteY2" fmla="*/ 1800422 h 1800422"/>
                <a:gd name="connsiteX3" fmla="*/ 0 w 2868491"/>
                <a:gd name="connsiteY3" fmla="*/ 1800422 h 1800422"/>
                <a:gd name="connsiteX4" fmla="*/ 0 w 2868491"/>
                <a:gd name="connsiteY4" fmla="*/ 210312 h 1800422"/>
                <a:gd name="connsiteX0" fmla="*/ 0 w 2868491"/>
                <a:gd name="connsiteY0" fmla="*/ 9144 h 1800422"/>
                <a:gd name="connsiteX1" fmla="*/ 2859347 w 2868491"/>
                <a:gd name="connsiteY1" fmla="*/ 0 h 1800422"/>
                <a:gd name="connsiteX2" fmla="*/ 2868491 w 2868491"/>
                <a:gd name="connsiteY2" fmla="*/ 1800422 h 1800422"/>
                <a:gd name="connsiteX3" fmla="*/ 0 w 2868491"/>
                <a:gd name="connsiteY3" fmla="*/ 1800422 h 1800422"/>
                <a:gd name="connsiteX4" fmla="*/ 0 w 2868491"/>
                <a:gd name="connsiteY4" fmla="*/ 9144 h 1800422"/>
                <a:gd name="connsiteX0" fmla="*/ 0 w 2877635"/>
                <a:gd name="connsiteY0" fmla="*/ 0 h 1809566"/>
                <a:gd name="connsiteX1" fmla="*/ 2868491 w 2877635"/>
                <a:gd name="connsiteY1" fmla="*/ 9144 h 1809566"/>
                <a:gd name="connsiteX2" fmla="*/ 2877635 w 2877635"/>
                <a:gd name="connsiteY2" fmla="*/ 1809566 h 1809566"/>
                <a:gd name="connsiteX3" fmla="*/ 9144 w 2877635"/>
                <a:gd name="connsiteY3" fmla="*/ 1809566 h 1809566"/>
                <a:gd name="connsiteX4" fmla="*/ 0 w 2877635"/>
                <a:gd name="connsiteY4" fmla="*/ 0 h 1809566"/>
                <a:gd name="connsiteX0" fmla="*/ 0 w 2877635"/>
                <a:gd name="connsiteY0" fmla="*/ 18288 h 1800422"/>
                <a:gd name="connsiteX1" fmla="*/ 2868491 w 2877635"/>
                <a:gd name="connsiteY1" fmla="*/ 0 h 1800422"/>
                <a:gd name="connsiteX2" fmla="*/ 2877635 w 2877635"/>
                <a:gd name="connsiteY2" fmla="*/ 1800422 h 1800422"/>
                <a:gd name="connsiteX3" fmla="*/ 9144 w 2877635"/>
                <a:gd name="connsiteY3" fmla="*/ 1800422 h 1800422"/>
                <a:gd name="connsiteX4" fmla="*/ 0 w 2877635"/>
                <a:gd name="connsiteY4" fmla="*/ 18288 h 180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635" h="1800422">
                  <a:moveTo>
                    <a:pt x="0" y="18288"/>
                  </a:moveTo>
                  <a:lnTo>
                    <a:pt x="2868491" y="0"/>
                  </a:lnTo>
                  <a:lnTo>
                    <a:pt x="2877635" y="1800422"/>
                  </a:lnTo>
                  <a:lnTo>
                    <a:pt x="9144" y="1800422"/>
                  </a:lnTo>
                  <a:lnTo>
                    <a:pt x="0" y="18288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endParaRPr>
            </a:p>
          </p:txBody>
        </p:sp>
        <p:pic>
          <p:nvPicPr>
            <p:cNvPr id="40" name="Рисунок 6" descr="КАИ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02"/>
            <a:stretch>
              <a:fillRect/>
            </a:stretch>
          </p:blipFill>
          <p:spPr bwMode="auto">
            <a:xfrm>
              <a:off x="6780213" y="1773238"/>
              <a:ext cx="52863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Рисунок 11" descr="Описание: jsf_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94"/>
            <a:stretch>
              <a:fillRect/>
            </a:stretch>
          </p:blipFill>
          <p:spPr bwMode="auto">
            <a:xfrm>
              <a:off x="7531100" y="1766888"/>
              <a:ext cx="53975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524750" y="2386013"/>
              <a:ext cx="557213" cy="246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</a:rPr>
                <a:t>НСЦИ</a:t>
              </a:r>
            </a:p>
          </p:txBody>
        </p:sp>
        <p:sp>
          <p:nvSpPr>
            <p:cNvPr id="43" name="TextBox 81"/>
            <p:cNvSpPr txBox="1">
              <a:spLocks noChangeArrowheads="1"/>
            </p:cNvSpPr>
            <p:nvPr/>
          </p:nvSpPr>
          <p:spPr bwMode="auto">
            <a:xfrm>
              <a:off x="5940425" y="2390775"/>
              <a:ext cx="6477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000" b="1" dirty="0"/>
                <a:t>МФПУ</a:t>
              </a:r>
            </a:p>
          </p:txBody>
        </p:sp>
        <p:pic>
          <p:nvPicPr>
            <p:cNvPr id="44" name="Рисунок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1773238"/>
              <a:ext cx="827087" cy="598487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83"/>
            <p:cNvSpPr txBox="1">
              <a:spLocks noChangeArrowheads="1"/>
            </p:cNvSpPr>
            <p:nvPr/>
          </p:nvSpPr>
          <p:spPr bwMode="auto">
            <a:xfrm>
              <a:off x="5018088" y="2390775"/>
              <a:ext cx="6683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000" b="1" dirty="0"/>
                <a:t>МФИ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23075" y="2390775"/>
              <a:ext cx="460375" cy="246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</a:rPr>
                <a:t>ИЛС</a:t>
              </a:r>
            </a:p>
          </p:txBody>
        </p:sp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413" y="1773238"/>
              <a:ext cx="593725" cy="612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4779664" y="1196752"/>
              <a:ext cx="348845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Информационно-управляющее поле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К</a:t>
              </a:r>
              <a:r>
                <a:rPr lang="ru-RU" sz="1200" b="1" kern="0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абины</a:t>
              </a:r>
              <a:endParaRPr lang="ru-RU" sz="12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Минус 20"/>
          <p:cNvSpPr/>
          <p:nvPr/>
        </p:nvSpPr>
        <p:spPr>
          <a:xfrm rot="13827253">
            <a:off x="4902914" y="4333780"/>
            <a:ext cx="1210920" cy="681736"/>
          </a:xfrm>
          <a:prstGeom prst="mathMinus">
            <a:avLst>
              <a:gd name="adj1" fmla="val 21371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90641" y="4873625"/>
            <a:ext cx="3043237" cy="1543050"/>
            <a:chOff x="5390641" y="4873625"/>
            <a:chExt cx="3043237" cy="1543050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641" y="4873625"/>
              <a:ext cx="3043237" cy="154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5868144" y="4911551"/>
              <a:ext cx="208823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Системы управления ЛА</a:t>
              </a:r>
              <a:endParaRPr lang="ru-RU" sz="9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pic>
          <p:nvPicPr>
            <p:cNvPr id="36" name="Picture 2" descr="БКЗ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063" y="5445125"/>
              <a:ext cx="835025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 descr="БУКС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63" y="5441950"/>
              <a:ext cx="1498600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рямоугольник 37"/>
            <p:cNvSpPr/>
            <p:nvPr/>
          </p:nvSpPr>
          <p:spPr>
            <a:xfrm>
              <a:off x="5435600" y="6135688"/>
              <a:ext cx="2851150" cy="246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cap="all" dirty="0"/>
                <a:t>САУ</a:t>
              </a:r>
            </a:p>
          </p:txBody>
        </p:sp>
      </p:grpSp>
      <p:grpSp>
        <p:nvGrpSpPr>
          <p:cNvPr id="23" name="Группа 2"/>
          <p:cNvGrpSpPr>
            <a:grpSpLocks/>
          </p:cNvGrpSpPr>
          <p:nvPr/>
        </p:nvGrpSpPr>
        <p:grpSpPr bwMode="auto">
          <a:xfrm>
            <a:off x="653900" y="2960266"/>
            <a:ext cx="2098675" cy="3421062"/>
            <a:chOff x="660732" y="2780928"/>
            <a:chExt cx="2099785" cy="3420000"/>
          </a:xfrm>
        </p:grpSpPr>
        <p:sp>
          <p:nvSpPr>
            <p:cNvPr id="24" name="Прямоугольник 184"/>
            <p:cNvSpPr/>
            <p:nvPr/>
          </p:nvSpPr>
          <p:spPr bwMode="auto">
            <a:xfrm>
              <a:off x="733796" y="2780928"/>
              <a:ext cx="1980659" cy="3420000"/>
            </a:xfrm>
            <a:custGeom>
              <a:avLst/>
              <a:gdLst>
                <a:gd name="connsiteX0" fmla="*/ 0 w 2160241"/>
                <a:gd name="connsiteY0" fmla="*/ 0 h 3131778"/>
                <a:gd name="connsiteX1" fmla="*/ 2160241 w 2160241"/>
                <a:gd name="connsiteY1" fmla="*/ 0 h 3131778"/>
                <a:gd name="connsiteX2" fmla="*/ 2160241 w 2160241"/>
                <a:gd name="connsiteY2" fmla="*/ 3131778 h 3131778"/>
                <a:gd name="connsiteX3" fmla="*/ 0 w 2160241"/>
                <a:gd name="connsiteY3" fmla="*/ 3131778 h 3131778"/>
                <a:gd name="connsiteX4" fmla="*/ 0 w 2160241"/>
                <a:gd name="connsiteY4" fmla="*/ 0 h 3131778"/>
                <a:gd name="connsiteX0" fmla="*/ 0 w 2160241"/>
                <a:gd name="connsiteY0" fmla="*/ 475488 h 3607266"/>
                <a:gd name="connsiteX1" fmla="*/ 2151097 w 2160241"/>
                <a:gd name="connsiteY1" fmla="*/ 0 h 3607266"/>
                <a:gd name="connsiteX2" fmla="*/ 2160241 w 2160241"/>
                <a:gd name="connsiteY2" fmla="*/ 3607266 h 3607266"/>
                <a:gd name="connsiteX3" fmla="*/ 0 w 2160241"/>
                <a:gd name="connsiteY3" fmla="*/ 3607266 h 3607266"/>
                <a:gd name="connsiteX4" fmla="*/ 0 w 2160241"/>
                <a:gd name="connsiteY4" fmla="*/ 475488 h 3607266"/>
                <a:gd name="connsiteX0" fmla="*/ 0 w 2169385"/>
                <a:gd name="connsiteY0" fmla="*/ 0 h 3607266"/>
                <a:gd name="connsiteX1" fmla="*/ 2160241 w 2169385"/>
                <a:gd name="connsiteY1" fmla="*/ 0 h 3607266"/>
                <a:gd name="connsiteX2" fmla="*/ 2169385 w 2169385"/>
                <a:gd name="connsiteY2" fmla="*/ 3607266 h 3607266"/>
                <a:gd name="connsiteX3" fmla="*/ 9144 w 2169385"/>
                <a:gd name="connsiteY3" fmla="*/ 3607266 h 3607266"/>
                <a:gd name="connsiteX4" fmla="*/ 0 w 2169385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85" h="3607266">
                  <a:moveTo>
                    <a:pt x="0" y="0"/>
                  </a:moveTo>
                  <a:lnTo>
                    <a:pt x="2160241" y="0"/>
                  </a:lnTo>
                  <a:lnTo>
                    <a:pt x="2169385" y="3607266"/>
                  </a:lnTo>
                  <a:lnTo>
                    <a:pt x="9144" y="360726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extLst/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dirty="0">
                <a:solidFill>
                  <a:sysClr val="windowText" lastClr="000000"/>
                </a:solidFill>
                <a:latin typeface="Arial Narrow" pitchFamily="34" charset="0"/>
                <a:cs typeface="+mn-cs"/>
              </a:endParaRPr>
            </a:p>
          </p:txBody>
        </p:sp>
        <p:pic>
          <p:nvPicPr>
            <p:cNvPr id="25" name="Picture 2" descr="D:\федоров\перспективняк\презентация по Ту-22М3\от Жиха\на фоне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433" y="4797152"/>
              <a:ext cx="755378" cy="71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537495" y="4869429"/>
              <a:ext cx="1194431" cy="5538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cap="all" dirty="0"/>
                <a:t>ОПТИКО – </a:t>
              </a:r>
            </a:p>
            <a:p>
              <a:pPr algn="ctr">
                <a:defRPr/>
              </a:pPr>
              <a:r>
                <a:rPr lang="ru-RU" sz="1000" b="1" cap="all" dirty="0"/>
                <a:t>ЛОКАЦИОННАЯ </a:t>
              </a:r>
            </a:p>
            <a:p>
              <a:pPr algn="ctr">
                <a:defRPr/>
              </a:pPr>
              <a:r>
                <a:rPr lang="ru-RU" sz="1000" b="1" cap="all" dirty="0"/>
                <a:t>СТАНЦИЯ </a:t>
              </a:r>
            </a:p>
          </p:txBody>
        </p:sp>
        <p:sp>
          <p:nvSpPr>
            <p:cNvPr id="27" name="TextBox 69"/>
            <p:cNvSpPr txBox="1">
              <a:spLocks noChangeArrowheads="1"/>
            </p:cNvSpPr>
            <p:nvPr/>
          </p:nvSpPr>
          <p:spPr bwMode="auto">
            <a:xfrm>
              <a:off x="1636667" y="3633834"/>
              <a:ext cx="54534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1000" b="1" dirty="0"/>
                <a:t>БРЛС</a:t>
              </a:r>
            </a:p>
          </p:txBody>
        </p:sp>
        <p:pic>
          <p:nvPicPr>
            <p:cNvPr id="28" name="Picture 2" descr="D:\федоров\фото изделий\DCP_314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8451" y="4055913"/>
              <a:ext cx="537182" cy="74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Рисунок 71" descr="http://rg.ru/img/content/27/84/74/zhuk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" b="11662"/>
            <a:stretch>
              <a:fillRect/>
            </a:stretch>
          </p:blipFill>
          <p:spPr bwMode="auto">
            <a:xfrm>
              <a:off x="805433" y="3386608"/>
              <a:ext cx="829949" cy="73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>
              <a:off x="984753" y="4185429"/>
              <a:ext cx="1189666" cy="553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СИСТЕМА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УПРАВЛЕНИЯ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</a:rPr>
                <a:t>ОРУЖИЕМ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60732" y="2787573"/>
              <a:ext cx="2099785" cy="4615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СИСТЕМЫ разведки и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kern="0" cap="all" dirty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БОЕВОГО ПРИМЕНЕНИЯ</a:t>
              </a:r>
            </a:p>
          </p:txBody>
        </p:sp>
        <p:pic>
          <p:nvPicPr>
            <p:cNvPr id="32" name="Picture 4" descr="F:\Yak-4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515" y="5661248"/>
              <a:ext cx="739126" cy="45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021285" y="5696260"/>
              <a:ext cx="1008596" cy="4015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000" b="1" cap="all" dirty="0"/>
                <a:t>Средства РЭБ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67298" y="3305605"/>
            <a:ext cx="255683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БОРТОВАЯ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ИНТЕЛЛЕКТУАЛЬНАЯ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СИСТЕМА 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711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5" y="115888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" y="98426"/>
            <a:ext cx="763025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 Narrow" pitchFamily="34" charset="0"/>
              </a:rPr>
              <a:t>БОРТОВОЕ ОБОРУДОВАНИЕ:</a:t>
            </a:r>
          </a:p>
          <a:p>
            <a:pPr eaLnBrk="1" hangingPunct="1"/>
            <a:r>
              <a:rPr lang="ru-RU" altLang="ru-RU" sz="2000" dirty="0">
                <a:solidFill>
                  <a:schemeClr val="bg1"/>
                </a:solidFill>
                <a:latin typeface="Arial Narrow" pitchFamily="34" charset="0"/>
              </a:rPr>
              <a:t>ИНТЕРФЕЙС «ЧЕЛОВЕК  - ЛЕТАТЕЛЬНЫЙ АППАРАТ»</a:t>
            </a:r>
          </a:p>
        </p:txBody>
      </p:sp>
      <p:sp>
        <p:nvSpPr>
          <p:cNvPr id="5145" name="AutoShape 65"/>
          <p:cNvSpPr>
            <a:spLocks noChangeArrowheads="1"/>
          </p:cNvSpPr>
          <p:nvPr/>
        </p:nvSpPr>
        <p:spPr bwMode="auto">
          <a:xfrm>
            <a:off x="218343" y="5481638"/>
            <a:ext cx="3855426" cy="1079500"/>
          </a:xfrm>
          <a:prstGeom prst="cloudCallout">
            <a:avLst>
              <a:gd name="adj1" fmla="val 29741"/>
              <a:gd name="adj2" fmla="val -83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46" name="TextBox 31"/>
          <p:cNvSpPr txBox="1">
            <a:spLocks noChangeArrowheads="1"/>
          </p:cNvSpPr>
          <p:nvPr/>
        </p:nvSpPr>
        <p:spPr bwMode="auto">
          <a:xfrm>
            <a:off x="351693" y="5553076"/>
            <a:ext cx="358872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/>
              <a:t>Физика:</a:t>
            </a:r>
          </a:p>
          <a:p>
            <a:pPr algn="ctr" eaLnBrk="1" hangingPunct="1">
              <a:spcAft>
                <a:spcPts val="400"/>
              </a:spcAft>
            </a:pPr>
            <a:r>
              <a:rPr lang="ru-RU" altLang="ru-RU" sz="1100" b="0"/>
              <a:t>Околоземное навигационное пространство, геофизические и информационные поля, подвижные и неподвижные объекты</a:t>
            </a:r>
            <a:endParaRPr lang="ru-RU" altLang="ru-RU" sz="1100"/>
          </a:p>
        </p:txBody>
      </p:sp>
      <p:sp>
        <p:nvSpPr>
          <p:cNvPr id="5147" name="AutoShape 66"/>
          <p:cNvSpPr>
            <a:spLocks noChangeArrowheads="1"/>
          </p:cNvSpPr>
          <p:nvPr/>
        </p:nvSpPr>
        <p:spPr bwMode="auto">
          <a:xfrm>
            <a:off x="483578" y="4724400"/>
            <a:ext cx="3257550" cy="647700"/>
          </a:xfrm>
          <a:prstGeom prst="parallelogram">
            <a:avLst>
              <a:gd name="adj" fmla="val 41747"/>
            </a:avLst>
          </a:prstGeom>
          <a:solidFill>
            <a:schemeClr val="accent1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8" name="TextBox 39"/>
          <p:cNvSpPr txBox="1">
            <a:spLocks noChangeArrowheads="1"/>
          </p:cNvSpPr>
          <p:nvPr/>
        </p:nvSpPr>
        <p:spPr bwMode="auto">
          <a:xfrm>
            <a:off x="1248508" y="4689476"/>
            <a:ext cx="1827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/>
              <a:t>ЛА =</a:t>
            </a:r>
            <a:r>
              <a:rPr lang="ru-RU" altLang="ru-RU" sz="1200" b="0"/>
              <a:t> планер </a:t>
            </a:r>
          </a:p>
          <a:p>
            <a:pPr algn="ctr" eaLnBrk="1" hangingPunct="1"/>
            <a:r>
              <a:rPr lang="ru-RU" altLang="ru-RU" sz="1200" b="0"/>
              <a:t>+ силовая установка </a:t>
            </a:r>
          </a:p>
          <a:p>
            <a:pPr algn="ctr" eaLnBrk="1" hangingPunct="1"/>
            <a:r>
              <a:rPr lang="ru-RU" altLang="ru-RU" sz="1200" b="0"/>
              <a:t>+ вооружение  </a:t>
            </a:r>
            <a:endParaRPr lang="ru-RU" altLang="ru-RU" sz="1100" b="0"/>
          </a:p>
        </p:txBody>
      </p:sp>
      <p:sp>
        <p:nvSpPr>
          <p:cNvPr id="5149" name="AutoShape 70"/>
          <p:cNvSpPr>
            <a:spLocks noChangeArrowheads="1"/>
          </p:cNvSpPr>
          <p:nvPr/>
        </p:nvSpPr>
        <p:spPr bwMode="auto">
          <a:xfrm>
            <a:off x="783982" y="2960688"/>
            <a:ext cx="2857500" cy="2989262"/>
          </a:xfrm>
          <a:custGeom>
            <a:avLst/>
            <a:gdLst>
              <a:gd name="T0" fmla="*/ 1547813 w 21600"/>
              <a:gd name="T1" fmla="*/ 0 h 21600"/>
              <a:gd name="T2" fmla="*/ 1067991 w 21600"/>
              <a:gd name="T3" fmla="*/ 465827 h 21600"/>
              <a:gd name="T4" fmla="*/ 1547813 w 21600"/>
              <a:gd name="T5" fmla="*/ 732923 h 21600"/>
              <a:gd name="T6" fmla="*/ 2027634 w 21600"/>
              <a:gd name="T7" fmla="*/ 46582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39 w 21600"/>
              <a:gd name="T13" fmla="*/ 0 h 21600"/>
              <a:gd name="T14" fmla="*/ 16961 w 21600"/>
              <a:gd name="T15" fmla="*/ 6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540" y="5781"/>
                </a:moveTo>
                <a:cubicBezTo>
                  <a:pt x="9250" y="5461"/>
                  <a:pt x="10020" y="5295"/>
                  <a:pt x="10800" y="5296"/>
                </a:cubicBezTo>
                <a:cubicBezTo>
                  <a:pt x="11579" y="5296"/>
                  <a:pt x="12349" y="5461"/>
                  <a:pt x="13059" y="5781"/>
                </a:cubicBezTo>
                <a:lnTo>
                  <a:pt x="15234" y="952"/>
                </a:lnTo>
                <a:cubicBezTo>
                  <a:pt x="13840" y="324"/>
                  <a:pt x="12328" y="-1"/>
                  <a:pt x="10799" y="0"/>
                </a:cubicBezTo>
                <a:cubicBezTo>
                  <a:pt x="9271" y="0"/>
                  <a:pt x="7759" y="324"/>
                  <a:pt x="6365" y="952"/>
                </a:cubicBezTo>
                <a:lnTo>
                  <a:pt x="8540" y="5781"/>
                </a:lnTo>
                <a:close/>
              </a:path>
            </a:pathLst>
          </a:custGeom>
          <a:solidFill>
            <a:srgbClr val="FF0000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0" name="AutoShape 73"/>
          <p:cNvSpPr>
            <a:spLocks noChangeArrowheads="1"/>
          </p:cNvSpPr>
          <p:nvPr/>
        </p:nvSpPr>
        <p:spPr bwMode="auto">
          <a:xfrm rot="2976597">
            <a:off x="648067" y="3092329"/>
            <a:ext cx="3095625" cy="2759319"/>
          </a:xfrm>
          <a:custGeom>
            <a:avLst/>
            <a:gdLst>
              <a:gd name="T0" fmla="*/ 1547813 w 21600"/>
              <a:gd name="T1" fmla="*/ 0 h 21600"/>
              <a:gd name="T2" fmla="*/ 1216753 w 21600"/>
              <a:gd name="T3" fmla="*/ 403135 h 21600"/>
              <a:gd name="T4" fmla="*/ 1547813 w 21600"/>
              <a:gd name="T5" fmla="*/ 714655 h 21600"/>
              <a:gd name="T6" fmla="*/ 1878872 w 21600"/>
              <a:gd name="T7" fmla="*/ 4031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43 w 21600"/>
              <a:gd name="T13" fmla="*/ 0 h 21600"/>
              <a:gd name="T14" fmla="*/ 15557 w 21600"/>
              <a:gd name="T15" fmla="*/ 57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216" y="5391"/>
                </a:moveTo>
                <a:cubicBezTo>
                  <a:pt x="9730" y="5240"/>
                  <a:pt x="10263" y="5163"/>
                  <a:pt x="10800" y="5164"/>
                </a:cubicBezTo>
                <a:cubicBezTo>
                  <a:pt x="11336" y="5164"/>
                  <a:pt x="11869" y="5240"/>
                  <a:pt x="12383" y="5391"/>
                </a:cubicBezTo>
                <a:lnTo>
                  <a:pt x="13835" y="435"/>
                </a:lnTo>
                <a:cubicBezTo>
                  <a:pt x="12849" y="146"/>
                  <a:pt x="11827" y="-1"/>
                  <a:pt x="10799" y="0"/>
                </a:cubicBezTo>
                <a:cubicBezTo>
                  <a:pt x="9772" y="0"/>
                  <a:pt x="8750" y="146"/>
                  <a:pt x="7764" y="435"/>
                </a:cubicBezTo>
                <a:lnTo>
                  <a:pt x="9216" y="5391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1" name="AutoShape 74"/>
          <p:cNvSpPr>
            <a:spLocks noChangeArrowheads="1"/>
          </p:cNvSpPr>
          <p:nvPr/>
        </p:nvSpPr>
        <p:spPr bwMode="auto">
          <a:xfrm rot="-2921331">
            <a:off x="565273" y="3107959"/>
            <a:ext cx="3095625" cy="2658208"/>
          </a:xfrm>
          <a:custGeom>
            <a:avLst/>
            <a:gdLst>
              <a:gd name="T0" fmla="*/ 1547813 w 21600"/>
              <a:gd name="T1" fmla="*/ 0 h 21600"/>
              <a:gd name="T2" fmla="*/ 1161433 w 21600"/>
              <a:gd name="T3" fmla="*/ 445557 h 21600"/>
              <a:gd name="T4" fmla="*/ 1547813 w 21600"/>
              <a:gd name="T5" fmla="*/ 765260 h 21600"/>
              <a:gd name="T6" fmla="*/ 1934192 w 21600"/>
              <a:gd name="T7" fmla="*/ 445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99 w 21600"/>
              <a:gd name="T13" fmla="*/ 0 h 21600"/>
              <a:gd name="T14" fmla="*/ 16201 w 21600"/>
              <a:gd name="T15" fmla="*/ 641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080" y="6041"/>
                </a:moveTo>
                <a:cubicBezTo>
                  <a:pt x="9631" y="5841"/>
                  <a:pt x="10213" y="5739"/>
                  <a:pt x="10800" y="5740"/>
                </a:cubicBezTo>
                <a:cubicBezTo>
                  <a:pt x="11386" y="5740"/>
                  <a:pt x="11968" y="5841"/>
                  <a:pt x="12519" y="6041"/>
                </a:cubicBezTo>
                <a:lnTo>
                  <a:pt x="14470" y="643"/>
                </a:lnTo>
                <a:cubicBezTo>
                  <a:pt x="13293" y="217"/>
                  <a:pt x="12051" y="-1"/>
                  <a:pt x="10799" y="0"/>
                </a:cubicBezTo>
                <a:cubicBezTo>
                  <a:pt x="9548" y="0"/>
                  <a:pt x="8306" y="217"/>
                  <a:pt x="7129" y="643"/>
                </a:cubicBezTo>
                <a:lnTo>
                  <a:pt x="9080" y="6041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2" name="TextBox 5"/>
          <p:cNvSpPr txBox="1">
            <a:spLocks noChangeArrowheads="1"/>
          </p:cNvSpPr>
          <p:nvPr/>
        </p:nvSpPr>
        <p:spPr bwMode="auto">
          <a:xfrm>
            <a:off x="1729887" y="3199379"/>
            <a:ext cx="93052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 b="0" dirty="0"/>
              <a:t>Принятие </a:t>
            </a:r>
            <a:r>
              <a:rPr lang="ru-RU" altLang="ru-RU" sz="1100" b="0" dirty="0" smtClean="0"/>
              <a:t>решения</a:t>
            </a:r>
            <a:endParaRPr lang="ru-RU" altLang="ru-RU" sz="1100" b="0" dirty="0"/>
          </a:p>
        </p:txBody>
      </p:sp>
      <p:sp>
        <p:nvSpPr>
          <p:cNvPr id="5153" name="AutoShape 76"/>
          <p:cNvSpPr>
            <a:spLocks noChangeArrowheads="1"/>
          </p:cNvSpPr>
          <p:nvPr/>
        </p:nvSpPr>
        <p:spPr bwMode="auto">
          <a:xfrm rot="-5400000">
            <a:off x="615828" y="3092329"/>
            <a:ext cx="3095625" cy="2759319"/>
          </a:xfrm>
          <a:custGeom>
            <a:avLst/>
            <a:gdLst>
              <a:gd name="T0" fmla="*/ 1547813 w 21600"/>
              <a:gd name="T1" fmla="*/ 0 h 21600"/>
              <a:gd name="T2" fmla="*/ 1226498 w 21600"/>
              <a:gd name="T3" fmla="*/ 424171 h 21600"/>
              <a:gd name="T4" fmla="*/ 1547813 w 21600"/>
              <a:gd name="T5" fmla="*/ 760324 h 21600"/>
              <a:gd name="T6" fmla="*/ 1869127 w 21600"/>
              <a:gd name="T7" fmla="*/ 4241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73 w 21600"/>
              <a:gd name="T13" fmla="*/ 0 h 21600"/>
              <a:gd name="T14" fmla="*/ 15527 w 21600"/>
              <a:gd name="T15" fmla="*/ 60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23" y="5703"/>
                </a:moveTo>
                <a:cubicBezTo>
                  <a:pt x="9803" y="5564"/>
                  <a:pt x="10300" y="5493"/>
                  <a:pt x="10800" y="5494"/>
                </a:cubicBezTo>
                <a:cubicBezTo>
                  <a:pt x="11299" y="5494"/>
                  <a:pt x="11796" y="5564"/>
                  <a:pt x="12276" y="5703"/>
                </a:cubicBezTo>
                <a:lnTo>
                  <a:pt x="13805" y="426"/>
                </a:lnTo>
                <a:cubicBezTo>
                  <a:pt x="12829" y="143"/>
                  <a:pt x="11817" y="-1"/>
                  <a:pt x="10799" y="0"/>
                </a:cubicBezTo>
                <a:cubicBezTo>
                  <a:pt x="9782" y="0"/>
                  <a:pt x="8770" y="143"/>
                  <a:pt x="7794" y="426"/>
                </a:cubicBezTo>
                <a:lnTo>
                  <a:pt x="9323" y="5703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4" name="AutoShape 77"/>
          <p:cNvSpPr>
            <a:spLocks noChangeArrowheads="1"/>
          </p:cNvSpPr>
          <p:nvPr/>
        </p:nvSpPr>
        <p:spPr bwMode="auto">
          <a:xfrm rot="5650750">
            <a:off x="681771" y="3092328"/>
            <a:ext cx="3095625" cy="2759320"/>
          </a:xfrm>
          <a:custGeom>
            <a:avLst/>
            <a:gdLst>
              <a:gd name="T0" fmla="*/ 1547813 w 21600"/>
              <a:gd name="T1" fmla="*/ 0 h 21600"/>
              <a:gd name="T2" fmla="*/ 1216753 w 21600"/>
              <a:gd name="T3" fmla="*/ 403135 h 21600"/>
              <a:gd name="T4" fmla="*/ 1547813 w 21600"/>
              <a:gd name="T5" fmla="*/ 714655 h 21600"/>
              <a:gd name="T6" fmla="*/ 1878872 w 21600"/>
              <a:gd name="T7" fmla="*/ 403135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43 w 21600"/>
              <a:gd name="T13" fmla="*/ 0 h 21600"/>
              <a:gd name="T14" fmla="*/ 15557 w 21600"/>
              <a:gd name="T15" fmla="*/ 57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216" y="5391"/>
                </a:moveTo>
                <a:cubicBezTo>
                  <a:pt x="9730" y="5240"/>
                  <a:pt x="10263" y="5163"/>
                  <a:pt x="10800" y="5164"/>
                </a:cubicBezTo>
                <a:cubicBezTo>
                  <a:pt x="11336" y="5164"/>
                  <a:pt x="11869" y="5240"/>
                  <a:pt x="12383" y="5391"/>
                </a:cubicBezTo>
                <a:lnTo>
                  <a:pt x="13835" y="435"/>
                </a:lnTo>
                <a:cubicBezTo>
                  <a:pt x="12849" y="146"/>
                  <a:pt x="11827" y="-1"/>
                  <a:pt x="10799" y="0"/>
                </a:cubicBezTo>
                <a:cubicBezTo>
                  <a:pt x="9772" y="0"/>
                  <a:pt x="8750" y="146"/>
                  <a:pt x="7764" y="435"/>
                </a:cubicBezTo>
                <a:lnTo>
                  <a:pt x="9216" y="5391"/>
                </a:lnTo>
                <a:close/>
              </a:path>
            </a:pathLst>
          </a:cu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TextBox 5"/>
          <p:cNvSpPr txBox="1">
            <a:spLocks noChangeArrowheads="1"/>
          </p:cNvSpPr>
          <p:nvPr/>
        </p:nvSpPr>
        <p:spPr bwMode="auto">
          <a:xfrm>
            <a:off x="849923" y="3573464"/>
            <a:ext cx="10301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 b="0" dirty="0"/>
              <a:t>Анализ информации</a:t>
            </a:r>
          </a:p>
        </p:txBody>
      </p:sp>
      <p:sp>
        <p:nvSpPr>
          <p:cNvPr id="5156" name="TextBox 5"/>
          <p:cNvSpPr txBox="1">
            <a:spLocks noChangeArrowheads="1"/>
          </p:cNvSpPr>
          <p:nvPr/>
        </p:nvSpPr>
        <p:spPr bwMode="auto">
          <a:xfrm>
            <a:off x="750277" y="4329114"/>
            <a:ext cx="69752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 b="0" dirty="0"/>
              <a:t>Измерения</a:t>
            </a:r>
          </a:p>
        </p:txBody>
      </p:sp>
      <p:sp>
        <p:nvSpPr>
          <p:cNvPr id="5157" name="TextBox 5"/>
          <p:cNvSpPr txBox="1">
            <a:spLocks noChangeArrowheads="1"/>
          </p:cNvSpPr>
          <p:nvPr/>
        </p:nvSpPr>
        <p:spPr bwMode="auto">
          <a:xfrm>
            <a:off x="2910254" y="4400551"/>
            <a:ext cx="76346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 b="0" dirty="0"/>
              <a:t>Управление</a:t>
            </a:r>
          </a:p>
        </p:txBody>
      </p:sp>
      <p:sp>
        <p:nvSpPr>
          <p:cNvPr id="5158" name="TextBox 5"/>
          <p:cNvSpPr txBox="1">
            <a:spLocks noChangeArrowheads="1"/>
          </p:cNvSpPr>
          <p:nvPr/>
        </p:nvSpPr>
        <p:spPr bwMode="auto">
          <a:xfrm>
            <a:off x="2611316" y="3539331"/>
            <a:ext cx="79716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 b="0" dirty="0"/>
              <a:t>Синтез команд</a:t>
            </a:r>
          </a:p>
        </p:txBody>
      </p:sp>
      <p:sp>
        <p:nvSpPr>
          <p:cNvPr id="5159" name="AutoShape 83"/>
          <p:cNvSpPr>
            <a:spLocks noChangeArrowheads="1"/>
          </p:cNvSpPr>
          <p:nvPr/>
        </p:nvSpPr>
        <p:spPr bwMode="auto">
          <a:xfrm rot="-9452474">
            <a:off x="1049216" y="3789363"/>
            <a:ext cx="930520" cy="1079500"/>
          </a:xfrm>
          <a:custGeom>
            <a:avLst/>
            <a:gdLst>
              <a:gd name="T0" fmla="*/ 1005543 w 21600"/>
              <a:gd name="T1" fmla="*/ 485925 h 21600"/>
              <a:gd name="T2" fmla="*/ 946646 w 21600"/>
              <a:gd name="T3" fmla="*/ 418206 h 21600"/>
              <a:gd name="T4" fmla="*/ 911784 w 21600"/>
              <a:gd name="T5" fmla="*/ 495970 h 21600"/>
              <a:gd name="T6" fmla="*/ 1133231 w 21600"/>
              <a:gd name="T7" fmla="*/ 574284 h 21600"/>
              <a:gd name="T8" fmla="*/ 951499 w 21600"/>
              <a:gd name="T9" fmla="*/ 749953 h 21600"/>
              <a:gd name="T10" fmla="*/ 787456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0" name="AutoShape 84"/>
          <p:cNvSpPr>
            <a:spLocks noChangeArrowheads="1"/>
          </p:cNvSpPr>
          <p:nvPr/>
        </p:nvSpPr>
        <p:spPr bwMode="auto">
          <a:xfrm rot="-3369910">
            <a:off x="2007638" y="3218901"/>
            <a:ext cx="1008063" cy="996462"/>
          </a:xfrm>
          <a:custGeom>
            <a:avLst/>
            <a:gdLst>
              <a:gd name="T0" fmla="*/ 1005543 w 21600"/>
              <a:gd name="T1" fmla="*/ 485925 h 21600"/>
              <a:gd name="T2" fmla="*/ 946646 w 21600"/>
              <a:gd name="T3" fmla="*/ 418206 h 21600"/>
              <a:gd name="T4" fmla="*/ 911784 w 21600"/>
              <a:gd name="T5" fmla="*/ 495970 h 21600"/>
              <a:gd name="T6" fmla="*/ 1133231 w 21600"/>
              <a:gd name="T7" fmla="*/ 574284 h 21600"/>
              <a:gd name="T8" fmla="*/ 951499 w 21600"/>
              <a:gd name="T9" fmla="*/ 749953 h 21600"/>
              <a:gd name="T10" fmla="*/ 787456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1" name="AutoShape 85"/>
          <p:cNvSpPr>
            <a:spLocks noChangeArrowheads="1"/>
          </p:cNvSpPr>
          <p:nvPr/>
        </p:nvSpPr>
        <p:spPr bwMode="auto">
          <a:xfrm rot="-1399269">
            <a:off x="2344616" y="3716338"/>
            <a:ext cx="930520" cy="1079500"/>
          </a:xfrm>
          <a:custGeom>
            <a:avLst/>
            <a:gdLst>
              <a:gd name="T0" fmla="*/ 1005543 w 21600"/>
              <a:gd name="T1" fmla="*/ 485925 h 21600"/>
              <a:gd name="T2" fmla="*/ 946646 w 21600"/>
              <a:gd name="T3" fmla="*/ 418206 h 21600"/>
              <a:gd name="T4" fmla="*/ 911784 w 21600"/>
              <a:gd name="T5" fmla="*/ 495970 h 21600"/>
              <a:gd name="T6" fmla="*/ 1133231 w 21600"/>
              <a:gd name="T7" fmla="*/ 574284 h 21600"/>
              <a:gd name="T8" fmla="*/ 951499 w 21600"/>
              <a:gd name="T9" fmla="*/ 749953 h 21600"/>
              <a:gd name="T10" fmla="*/ 787456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2" name="AutoShape 86"/>
          <p:cNvSpPr>
            <a:spLocks noChangeArrowheads="1"/>
          </p:cNvSpPr>
          <p:nvPr/>
        </p:nvSpPr>
        <p:spPr bwMode="auto">
          <a:xfrm rot="-6847110">
            <a:off x="1308650" y="3255413"/>
            <a:ext cx="1008062" cy="996462"/>
          </a:xfrm>
          <a:custGeom>
            <a:avLst/>
            <a:gdLst>
              <a:gd name="T0" fmla="*/ 1005542 w 21600"/>
              <a:gd name="T1" fmla="*/ 485925 h 21600"/>
              <a:gd name="T2" fmla="*/ 946645 w 21600"/>
              <a:gd name="T3" fmla="*/ 418206 h 21600"/>
              <a:gd name="T4" fmla="*/ 911783 w 21600"/>
              <a:gd name="T5" fmla="*/ 495970 h 21600"/>
              <a:gd name="T6" fmla="*/ 1133230 w 21600"/>
              <a:gd name="T7" fmla="*/ 574284 h 21600"/>
              <a:gd name="T8" fmla="*/ 951499 w 21600"/>
              <a:gd name="T9" fmla="*/ 749953 h 21600"/>
              <a:gd name="T10" fmla="*/ 787455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4" name="AutoShape 89"/>
          <p:cNvSpPr>
            <a:spLocks noChangeArrowheads="1"/>
          </p:cNvSpPr>
          <p:nvPr/>
        </p:nvSpPr>
        <p:spPr bwMode="auto">
          <a:xfrm>
            <a:off x="218343" y="5553075"/>
            <a:ext cx="3855426" cy="1079500"/>
          </a:xfrm>
          <a:prstGeom prst="cloudCallout">
            <a:avLst>
              <a:gd name="adj1" fmla="val 29741"/>
              <a:gd name="adj2" fmla="val -838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65" name="TextBox 31"/>
          <p:cNvSpPr txBox="1">
            <a:spLocks noChangeArrowheads="1"/>
          </p:cNvSpPr>
          <p:nvPr/>
        </p:nvSpPr>
        <p:spPr bwMode="auto">
          <a:xfrm>
            <a:off x="351693" y="5624514"/>
            <a:ext cx="358872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ru-RU" altLang="ru-RU" sz="1100"/>
              <a:t>Физика:</a:t>
            </a:r>
          </a:p>
          <a:p>
            <a:pPr algn="ctr" eaLnBrk="1" hangingPunct="1">
              <a:spcAft>
                <a:spcPts val="400"/>
              </a:spcAft>
            </a:pPr>
            <a:r>
              <a:rPr lang="ru-RU" altLang="ru-RU" sz="1100" b="0"/>
              <a:t>Околоземное навигационное пространство, геофизические и информационные поля, </a:t>
            </a:r>
          </a:p>
          <a:p>
            <a:pPr algn="ctr" eaLnBrk="1" hangingPunct="1">
              <a:spcAft>
                <a:spcPts val="400"/>
              </a:spcAft>
            </a:pPr>
            <a:r>
              <a:rPr lang="ru-RU" altLang="ru-RU" sz="1100" b="0"/>
              <a:t>подвижные и неподвижные объекты</a:t>
            </a:r>
            <a:endParaRPr lang="ru-RU" altLang="ru-RU" sz="1100"/>
          </a:p>
        </p:txBody>
      </p:sp>
      <p:sp>
        <p:nvSpPr>
          <p:cNvPr id="5166" name="AutoShape 92"/>
          <p:cNvSpPr>
            <a:spLocks noChangeArrowheads="1"/>
          </p:cNvSpPr>
          <p:nvPr/>
        </p:nvSpPr>
        <p:spPr bwMode="auto">
          <a:xfrm>
            <a:off x="1913793" y="5337175"/>
            <a:ext cx="332643" cy="287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67" name="AutoShape 96"/>
          <p:cNvSpPr>
            <a:spLocks noChangeArrowheads="1"/>
          </p:cNvSpPr>
          <p:nvPr/>
        </p:nvSpPr>
        <p:spPr bwMode="auto">
          <a:xfrm rot="1118073">
            <a:off x="2312377" y="4292600"/>
            <a:ext cx="930520" cy="1079500"/>
          </a:xfrm>
          <a:custGeom>
            <a:avLst/>
            <a:gdLst>
              <a:gd name="T0" fmla="*/ 1005543 w 21600"/>
              <a:gd name="T1" fmla="*/ 485925 h 21600"/>
              <a:gd name="T2" fmla="*/ 946646 w 21600"/>
              <a:gd name="T3" fmla="*/ 418206 h 21600"/>
              <a:gd name="T4" fmla="*/ 911784 w 21600"/>
              <a:gd name="T5" fmla="*/ 495970 h 21600"/>
              <a:gd name="T6" fmla="*/ 1133231 w 21600"/>
              <a:gd name="T7" fmla="*/ 574284 h 21600"/>
              <a:gd name="T8" fmla="*/ 951499 w 21600"/>
              <a:gd name="T9" fmla="*/ 749953 h 21600"/>
              <a:gd name="T10" fmla="*/ 787456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8" name="AutoShape 97"/>
          <p:cNvSpPr>
            <a:spLocks noChangeArrowheads="1"/>
          </p:cNvSpPr>
          <p:nvPr/>
        </p:nvSpPr>
        <p:spPr bwMode="auto">
          <a:xfrm rot="-303426">
            <a:off x="3009900" y="4473575"/>
            <a:ext cx="1030166" cy="1201738"/>
          </a:xfrm>
          <a:custGeom>
            <a:avLst/>
            <a:gdLst>
              <a:gd name="T0" fmla="*/ 1111931 w 21600"/>
              <a:gd name="T1" fmla="*/ 528542 h 21600"/>
              <a:gd name="T2" fmla="*/ 668988 w 21600"/>
              <a:gd name="T3" fmla="*/ 58418 h 21600"/>
              <a:gd name="T4" fmla="*/ 1028179 w 21600"/>
              <a:gd name="T5" fmla="*/ 539447 h 21600"/>
              <a:gd name="T6" fmla="*/ 866512 w 21600"/>
              <a:gd name="T7" fmla="*/ 1274454 h 21600"/>
              <a:gd name="T8" fmla="*/ 623159 w 21600"/>
              <a:gd name="T9" fmla="*/ 1185604 h 21600"/>
              <a:gd name="T10" fmla="*/ 705775 w 21600"/>
              <a:gd name="T11" fmla="*/ 9235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854" y="19021"/>
                </a:moveTo>
                <a:cubicBezTo>
                  <a:pt x="17985" y="17477"/>
                  <a:pt x="19967" y="14290"/>
                  <a:pt x="19967" y="10800"/>
                </a:cubicBezTo>
                <a:cubicBezTo>
                  <a:pt x="19967" y="6497"/>
                  <a:pt x="16974" y="2773"/>
                  <a:pt x="12773" y="1847"/>
                </a:cubicBezTo>
                <a:lnTo>
                  <a:pt x="13124" y="253"/>
                </a:lnTo>
                <a:cubicBezTo>
                  <a:pt x="18074" y="1344"/>
                  <a:pt x="21600" y="5731"/>
                  <a:pt x="21600" y="10800"/>
                </a:cubicBezTo>
                <a:cubicBezTo>
                  <a:pt x="21600" y="14912"/>
                  <a:pt x="19264" y="18667"/>
                  <a:pt x="15577" y="20486"/>
                </a:cubicBezTo>
                <a:lnTo>
                  <a:pt x="16771" y="22907"/>
                </a:lnTo>
                <a:lnTo>
                  <a:pt x="12061" y="21310"/>
                </a:lnTo>
                <a:lnTo>
                  <a:pt x="13660" y="16599"/>
                </a:lnTo>
                <a:lnTo>
                  <a:pt x="14854" y="1902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69" name="AutoShape 99"/>
          <p:cNvSpPr>
            <a:spLocks noChangeArrowheads="1"/>
          </p:cNvSpPr>
          <p:nvPr/>
        </p:nvSpPr>
        <p:spPr bwMode="auto">
          <a:xfrm rot="9329797">
            <a:off x="1115158" y="4221163"/>
            <a:ext cx="930519" cy="1079500"/>
          </a:xfrm>
          <a:custGeom>
            <a:avLst/>
            <a:gdLst>
              <a:gd name="T0" fmla="*/ 1005542 w 21600"/>
              <a:gd name="T1" fmla="*/ 485925 h 21600"/>
              <a:gd name="T2" fmla="*/ 946645 w 21600"/>
              <a:gd name="T3" fmla="*/ 418206 h 21600"/>
              <a:gd name="T4" fmla="*/ 911783 w 21600"/>
              <a:gd name="T5" fmla="*/ 495970 h 21600"/>
              <a:gd name="T6" fmla="*/ 1133230 w 21600"/>
              <a:gd name="T7" fmla="*/ 574284 h 21600"/>
              <a:gd name="T8" fmla="*/ 951499 w 21600"/>
              <a:gd name="T9" fmla="*/ 749953 h 21600"/>
              <a:gd name="T10" fmla="*/ 787455 w 21600"/>
              <a:gd name="T11" fmla="*/ 55529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69" y="11249"/>
                </a:moveTo>
                <a:cubicBezTo>
                  <a:pt x="19577" y="11100"/>
                  <a:pt x="19581" y="10950"/>
                  <a:pt x="19581" y="10800"/>
                </a:cubicBezTo>
                <a:cubicBezTo>
                  <a:pt x="19581" y="10064"/>
                  <a:pt x="19488" y="9331"/>
                  <a:pt x="19305" y="8618"/>
                </a:cubicBezTo>
                <a:lnTo>
                  <a:pt x="21261" y="8117"/>
                </a:lnTo>
                <a:cubicBezTo>
                  <a:pt x="21486" y="8993"/>
                  <a:pt x="21600" y="9895"/>
                  <a:pt x="21600" y="10800"/>
                </a:cubicBezTo>
                <a:cubicBezTo>
                  <a:pt x="21600" y="10984"/>
                  <a:pt x="21595" y="11169"/>
                  <a:pt x="21585" y="11353"/>
                </a:cubicBezTo>
                <a:lnTo>
                  <a:pt x="24282" y="11491"/>
                </a:lnTo>
                <a:lnTo>
                  <a:pt x="20388" y="15006"/>
                </a:lnTo>
                <a:lnTo>
                  <a:pt x="16873" y="11111"/>
                </a:lnTo>
                <a:lnTo>
                  <a:pt x="19569" y="11249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70" name="AutoShape 100"/>
          <p:cNvSpPr>
            <a:spLocks noChangeArrowheads="1"/>
          </p:cNvSpPr>
          <p:nvPr/>
        </p:nvSpPr>
        <p:spPr bwMode="auto">
          <a:xfrm rot="-10276227">
            <a:off x="284285" y="4508500"/>
            <a:ext cx="1030166" cy="1333500"/>
          </a:xfrm>
          <a:custGeom>
            <a:avLst/>
            <a:gdLst>
              <a:gd name="T0" fmla="*/ 1111931 w 21600"/>
              <a:gd name="T1" fmla="*/ 586493 h 21600"/>
              <a:gd name="T2" fmla="*/ 668988 w 21600"/>
              <a:gd name="T3" fmla="*/ 64823 h 21600"/>
              <a:gd name="T4" fmla="*/ 1028179 w 21600"/>
              <a:gd name="T5" fmla="*/ 598593 h 21600"/>
              <a:gd name="T6" fmla="*/ 866512 w 21600"/>
              <a:gd name="T7" fmla="*/ 1414189 h 21600"/>
              <a:gd name="T8" fmla="*/ 623159 w 21600"/>
              <a:gd name="T9" fmla="*/ 1315597 h 21600"/>
              <a:gd name="T10" fmla="*/ 705775 w 21600"/>
              <a:gd name="T11" fmla="*/ 102475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854" y="19021"/>
                </a:moveTo>
                <a:cubicBezTo>
                  <a:pt x="17985" y="17477"/>
                  <a:pt x="19967" y="14290"/>
                  <a:pt x="19967" y="10800"/>
                </a:cubicBezTo>
                <a:cubicBezTo>
                  <a:pt x="19967" y="6497"/>
                  <a:pt x="16974" y="2773"/>
                  <a:pt x="12773" y="1847"/>
                </a:cubicBezTo>
                <a:lnTo>
                  <a:pt x="13124" y="253"/>
                </a:lnTo>
                <a:cubicBezTo>
                  <a:pt x="18074" y="1344"/>
                  <a:pt x="21600" y="5731"/>
                  <a:pt x="21600" y="10800"/>
                </a:cubicBezTo>
                <a:cubicBezTo>
                  <a:pt x="21600" y="14912"/>
                  <a:pt x="19264" y="18667"/>
                  <a:pt x="15577" y="20486"/>
                </a:cubicBezTo>
                <a:lnTo>
                  <a:pt x="16771" y="22907"/>
                </a:lnTo>
                <a:lnTo>
                  <a:pt x="12061" y="21310"/>
                </a:lnTo>
                <a:lnTo>
                  <a:pt x="13660" y="16599"/>
                </a:lnTo>
                <a:lnTo>
                  <a:pt x="14854" y="19021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77" name="Group 120"/>
          <p:cNvGrpSpPr>
            <a:grpSpLocks/>
          </p:cNvGrpSpPr>
          <p:nvPr/>
        </p:nvGrpSpPr>
        <p:grpSpPr bwMode="auto">
          <a:xfrm>
            <a:off x="669456" y="1772815"/>
            <a:ext cx="2822556" cy="959271"/>
            <a:chOff x="217" y="1049"/>
            <a:chExt cx="2200" cy="680"/>
          </a:xfrm>
        </p:grpSpPr>
        <p:sp>
          <p:nvSpPr>
            <p:cNvPr id="5186" name="AutoShape 114"/>
            <p:cNvSpPr>
              <a:spLocks noChangeArrowheads="1"/>
            </p:cNvSpPr>
            <p:nvPr/>
          </p:nvSpPr>
          <p:spPr bwMode="auto">
            <a:xfrm>
              <a:off x="217" y="1049"/>
              <a:ext cx="2200" cy="680"/>
            </a:xfrm>
            <a:prstGeom prst="cloudCallout">
              <a:avLst>
                <a:gd name="adj1" fmla="val 7773"/>
                <a:gd name="adj2" fmla="val 31028"/>
              </a:avLst>
            </a:prstGeom>
            <a:solidFill>
              <a:srgbClr val="FF99CC">
                <a:alpha val="73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5187" name="TextBox 5"/>
            <p:cNvSpPr txBox="1">
              <a:spLocks noChangeArrowheads="1"/>
            </p:cNvSpPr>
            <p:nvPr/>
          </p:nvSpPr>
          <p:spPr bwMode="auto">
            <a:xfrm>
              <a:off x="838" y="1238"/>
              <a:ext cx="106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400"/>
                </a:spcAft>
              </a:pPr>
              <a:r>
                <a:rPr lang="ru-RU" altLang="ru-RU" sz="1100" dirty="0"/>
                <a:t>Интеллект:</a:t>
              </a:r>
            </a:p>
            <a:p>
              <a:pPr algn="ctr" eaLnBrk="1" hangingPunct="1">
                <a:spcAft>
                  <a:spcPts val="400"/>
                </a:spcAft>
              </a:pPr>
              <a:r>
                <a:rPr lang="ru-RU" altLang="ru-RU" sz="1100" b="0" dirty="0"/>
                <a:t>Целеполагание</a:t>
              </a:r>
            </a:p>
          </p:txBody>
        </p:sp>
      </p:grpSp>
      <p:sp>
        <p:nvSpPr>
          <p:cNvPr id="5178" name="TextBox 39"/>
          <p:cNvSpPr txBox="1">
            <a:spLocks noChangeArrowheads="1"/>
          </p:cNvSpPr>
          <p:nvPr/>
        </p:nvSpPr>
        <p:spPr bwMode="auto">
          <a:xfrm>
            <a:off x="1581151" y="4041775"/>
            <a:ext cx="119721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0"/>
              <a:t>Бортовое оборудование</a:t>
            </a:r>
            <a:endParaRPr lang="ru-RU" altLang="ru-RU" sz="1100" b="0"/>
          </a:p>
        </p:txBody>
      </p:sp>
      <p:sp>
        <p:nvSpPr>
          <p:cNvPr id="5185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2</a:t>
            </a:r>
            <a:endParaRPr lang="ru-RU" altLang="ru-RU" dirty="0">
              <a:solidFill>
                <a:srgbClr val="002C77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63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39"/>
          <p:cNvSpPr txBox="1">
            <a:spLocks noChangeArrowheads="1"/>
          </p:cNvSpPr>
          <p:nvPr/>
        </p:nvSpPr>
        <p:spPr bwMode="auto">
          <a:xfrm>
            <a:off x="40298" y="3413691"/>
            <a:ext cx="1587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i="1" cap="all" dirty="0"/>
              <a:t>Автоматизация</a:t>
            </a:r>
            <a:endParaRPr lang="ru-RU" altLang="ru-RU" sz="1100" i="1" cap="all" dirty="0"/>
          </a:p>
        </p:txBody>
      </p:sp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-62137" y="4185353"/>
            <a:ext cx="1463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i="1" cap="all" dirty="0"/>
              <a:t>Механизация</a:t>
            </a:r>
            <a:endParaRPr lang="ru-RU" altLang="ru-RU" sz="1100" i="1" cap="all" dirty="0"/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2958939" y="3345576"/>
            <a:ext cx="1587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i="1" cap="all" dirty="0"/>
              <a:t>Автоматизация</a:t>
            </a:r>
            <a:endParaRPr lang="ru-RU" altLang="ru-RU" sz="1100" i="1" cap="all" dirty="0"/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3260138" y="4172231"/>
            <a:ext cx="1463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i="1" cap="all" dirty="0"/>
              <a:t>Механизация</a:t>
            </a:r>
            <a:endParaRPr lang="ru-RU" altLang="ru-RU" sz="1100" i="1" cap="all" dirty="0"/>
          </a:p>
        </p:txBody>
      </p:sp>
      <p:sp>
        <p:nvSpPr>
          <p:cNvPr id="5163" name="AutoShape 87"/>
          <p:cNvSpPr>
            <a:spLocks noChangeArrowheads="1"/>
          </p:cNvSpPr>
          <p:nvPr/>
        </p:nvSpPr>
        <p:spPr bwMode="auto">
          <a:xfrm>
            <a:off x="2079382" y="2600325"/>
            <a:ext cx="231531" cy="431800"/>
          </a:xfrm>
          <a:prstGeom prst="downArrow">
            <a:avLst>
              <a:gd name="adj1" fmla="val 50000"/>
              <a:gd name="adj2" fmla="val 43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72" name="TextBox 39"/>
          <p:cNvSpPr txBox="1">
            <a:spLocks noChangeArrowheads="1"/>
          </p:cNvSpPr>
          <p:nvPr/>
        </p:nvSpPr>
        <p:spPr bwMode="auto">
          <a:xfrm>
            <a:off x="1257347" y="2689247"/>
            <a:ext cx="21071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i="1" cap="all" dirty="0"/>
              <a:t>Интеллектуализация</a:t>
            </a:r>
            <a:endParaRPr lang="ru-RU" altLang="ru-RU" sz="1100" i="1" cap="all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633866" y="1356915"/>
            <a:ext cx="4499991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AutoNum type="arabicPeriod"/>
            </a:pPr>
            <a:r>
              <a:rPr lang="ru-RU" sz="1600" dirty="0" err="1" smtClean="0"/>
              <a:t>Джанджгава</a:t>
            </a:r>
            <a:r>
              <a:rPr lang="ru-RU" sz="1600" dirty="0" smtClean="0"/>
              <a:t> </a:t>
            </a:r>
            <a:r>
              <a:rPr lang="ru-RU" sz="1600" dirty="0"/>
              <a:t>Г.И</a:t>
            </a:r>
            <a:r>
              <a:rPr lang="ru-RU" sz="1600" dirty="0" smtClean="0"/>
              <a:t>. </a:t>
            </a:r>
            <a:r>
              <a:rPr lang="ru-RU" sz="1600" b="1" dirty="0" smtClean="0"/>
              <a:t>Перспективные направления развития </a:t>
            </a:r>
            <a:r>
              <a:rPr lang="ru-RU" sz="1600" b="1" dirty="0" err="1" smtClean="0"/>
              <a:t>авионики</a:t>
            </a:r>
            <a:r>
              <a:rPr lang="ru-RU" sz="1600" b="1" dirty="0" smtClean="0"/>
              <a:t> </a:t>
            </a:r>
            <a:r>
              <a:rPr lang="ru-RU" sz="1600" dirty="0" smtClean="0"/>
              <a:t>// 2-ая Всероссийская научно-техническая конференция «Навигация, наведение и управление летательными аппаратами» / Москва – </a:t>
            </a:r>
            <a:r>
              <a:rPr lang="ru-RU" sz="1600" b="1" dirty="0" smtClean="0"/>
              <a:t>2015</a:t>
            </a:r>
            <a:r>
              <a:rPr lang="ru-RU" sz="1600" dirty="0" smtClean="0"/>
              <a:t> г.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ru-RU" sz="1600" b="1" dirty="0" smtClean="0"/>
              <a:t>2-ая </a:t>
            </a:r>
            <a:r>
              <a:rPr lang="ru-RU" sz="1600" b="1" dirty="0"/>
              <a:t>Всероссийская научно-техническая конференция «Навигация, наведение и управление летательными аппаратами</a:t>
            </a:r>
            <a:r>
              <a:rPr lang="ru-RU" sz="1600" b="1" dirty="0" smtClean="0"/>
              <a:t>». </a:t>
            </a:r>
            <a:r>
              <a:rPr lang="ru-RU" sz="1600" dirty="0" smtClean="0"/>
              <a:t>Итоговое решение </a:t>
            </a:r>
            <a:r>
              <a:rPr lang="ru-RU" sz="1600" dirty="0"/>
              <a:t>/ Москва – </a:t>
            </a:r>
            <a:r>
              <a:rPr lang="ru-RU" sz="1600" b="1" dirty="0"/>
              <a:t>2015</a:t>
            </a:r>
            <a:r>
              <a:rPr lang="ru-RU" sz="1600" dirty="0"/>
              <a:t> г</a:t>
            </a:r>
            <a:r>
              <a:rPr lang="ru-RU" sz="1600" dirty="0" smtClean="0"/>
              <a:t>.</a:t>
            </a:r>
          </a:p>
          <a:p>
            <a:pPr marL="180975" indent="-180975">
              <a:spcAft>
                <a:spcPts val="600"/>
              </a:spcAft>
              <a:buAutoNum type="arabicPeriod"/>
            </a:pPr>
            <a:r>
              <a:rPr lang="en-US" sz="1600" b="1" dirty="0" smtClean="0"/>
              <a:t>VIII</a:t>
            </a:r>
            <a:r>
              <a:rPr lang="ru-RU" sz="1600" b="1" dirty="0" smtClean="0"/>
              <a:t> Международный Аэрокосмический конгресс </a:t>
            </a:r>
            <a:r>
              <a:rPr lang="en-US" sz="1600" b="1" dirty="0" smtClean="0"/>
              <a:t>IAC’</a:t>
            </a:r>
            <a:r>
              <a:rPr lang="ru-RU" sz="1600" b="1" dirty="0" smtClean="0"/>
              <a:t>2015.</a:t>
            </a:r>
            <a:r>
              <a:rPr lang="ru-RU" sz="1600" dirty="0" smtClean="0"/>
              <a:t> Итоговые документы / Москва – </a:t>
            </a:r>
            <a:r>
              <a:rPr lang="ru-RU" sz="1600" b="1" dirty="0" smtClean="0"/>
              <a:t>2015</a:t>
            </a:r>
            <a:r>
              <a:rPr lang="ru-RU" sz="1600" dirty="0" smtClean="0"/>
              <a:t> г.</a:t>
            </a:r>
          </a:p>
          <a:p>
            <a:pPr>
              <a:spcAft>
                <a:spcPts val="600"/>
              </a:spcAft>
            </a:pPr>
            <a:r>
              <a:rPr lang="ru-RU" sz="1600" dirty="0" smtClean="0"/>
              <a:t>4. </a:t>
            </a:r>
            <a:r>
              <a:rPr lang="ru-RU" sz="1600" b="1" dirty="0"/>
              <a:t>Анализ общемировых достижений науки и техники в сфере обороны и безопасности </a:t>
            </a:r>
            <a:r>
              <a:rPr lang="ru-RU" sz="1600" dirty="0"/>
              <a:t>(Информационно-справочные материалы к прогнозу развития науки и техники в интересах обороны и безопасности Российской Федерации на период до 2030 года</a:t>
            </a:r>
            <a:r>
              <a:rPr lang="ru-RU" sz="1600" dirty="0" smtClean="0"/>
              <a:t>)/ </a:t>
            </a:r>
            <a:r>
              <a:rPr lang="ru-RU" sz="1600" dirty="0"/>
              <a:t>ФГУП «ЦНИИ «Центр» – </a:t>
            </a:r>
            <a:r>
              <a:rPr lang="ru-RU" sz="1600" dirty="0" smtClean="0"/>
              <a:t>М</a:t>
            </a:r>
            <a:r>
              <a:rPr lang="ru-RU" sz="1600" dirty="0"/>
              <a:t>.: </a:t>
            </a:r>
            <a:r>
              <a:rPr lang="ru-RU" sz="1600" b="1" dirty="0" smtClean="0"/>
              <a:t>2013</a:t>
            </a:r>
            <a:r>
              <a:rPr lang="ru-RU" sz="1600" dirty="0" smtClean="0"/>
              <a:t> – 487с</a:t>
            </a:r>
            <a:r>
              <a:rPr lang="ru-RU" sz="1600" dirty="0"/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496" y="18089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Интеллектуализация БРЭО –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главная тенденция развития авионики</a:t>
            </a:r>
          </a:p>
        </p:txBody>
      </p:sp>
    </p:spTree>
    <p:extLst>
      <p:ext uri="{BB962C8B-B14F-4D97-AF65-F5344CB8AC3E}">
        <p14:creationId xmlns:p14="http://schemas.microsoft.com/office/powerpoint/2010/main" val="4575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730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8" y="273223"/>
            <a:ext cx="699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Этапы развития средств интеллектуализации БРЭО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834" y="1011979"/>
            <a:ext cx="9063354" cy="2561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9600" b="1" dirty="0" smtClean="0"/>
              <a:t>Этап 1: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7200" b="1" dirty="0" smtClean="0"/>
              <a:t>Информационные системы – </a:t>
            </a:r>
            <a:r>
              <a:rPr lang="ru-RU" sz="7200" dirty="0" smtClean="0"/>
              <a:t> интеллектуальная  поддержка экипажа путем </a:t>
            </a:r>
            <a:r>
              <a:rPr lang="ru-RU" sz="7200" i="1" dirty="0" smtClean="0"/>
              <a:t>формирования и предъявления рекомендаций</a:t>
            </a:r>
            <a:r>
              <a:rPr lang="ru-RU" sz="7200" dirty="0" smtClean="0"/>
              <a:t> по действиям в особых ситуациях, формируемых на основе анализа текущих потоков информации БРЭО и априорных сведений, структурированных в виде баз данных и знаний; невмешательство в работу бортового оборудования и экипажа; помощь экипажу в принятии решения.</a:t>
            </a:r>
            <a:endParaRPr lang="ru-RU" sz="9600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5150" y="3933056"/>
            <a:ext cx="9063354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9600" b="1" dirty="0" smtClean="0"/>
              <a:t>Этап 2: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Информационно-управляющие системы – </a:t>
            </a:r>
            <a:r>
              <a:rPr lang="ru-RU" sz="7200" dirty="0" smtClean="0"/>
              <a:t> наращивание возможностей интеллектуальной  поддержки экипажа путем полного или частичного (в </a:t>
            </a:r>
            <a:r>
              <a:rPr lang="ru-RU" sz="7200" dirty="0" err="1" smtClean="0"/>
              <a:t>т.ч</a:t>
            </a:r>
            <a:r>
              <a:rPr lang="ru-RU" sz="7200" dirty="0" smtClean="0"/>
              <a:t>. опционального) замыкания контуров управления </a:t>
            </a:r>
            <a:r>
              <a:rPr lang="ru-RU" sz="7200" dirty="0"/>
              <a:t>вертолетом и </a:t>
            </a:r>
            <a:r>
              <a:rPr lang="ru-RU" sz="7200" dirty="0" smtClean="0"/>
              <a:t>бортовым </a:t>
            </a:r>
            <a:r>
              <a:rPr lang="ru-RU" sz="7200" dirty="0"/>
              <a:t>оборудованием </a:t>
            </a:r>
            <a:r>
              <a:rPr lang="ru-RU" sz="7200" dirty="0" smtClean="0"/>
              <a:t>в особых ситуациях; управление работой бортового оборудования; автоматизация принятия и реализации решения.</a:t>
            </a:r>
            <a:endParaRPr lang="ru-RU" sz="9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700" dirty="0" smtClean="0"/>
          </a:p>
        </p:txBody>
      </p:sp>
      <p:cxnSp>
        <p:nvCxnSpPr>
          <p:cNvPr id="14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15876" y="3717032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3</a:t>
            </a:r>
            <a:endParaRPr lang="ru-RU" altLang="ru-RU" dirty="0">
              <a:solidFill>
                <a:srgbClr val="002C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076" y="25588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Условия работы экипажей современных вертолётов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" y="1008113"/>
            <a:ext cx="9031609" cy="58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80" y="1124744"/>
            <a:ext cx="2408080" cy="3888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Условия работы экипажа</a:t>
            </a:r>
            <a:r>
              <a:rPr lang="ru-RU" b="1" dirty="0" smtClean="0"/>
              <a:t>:</a:t>
            </a:r>
          </a:p>
          <a:p>
            <a:r>
              <a:rPr lang="ru-RU" sz="1200" dirty="0" smtClean="0"/>
              <a:t>1</a:t>
            </a:r>
            <a:r>
              <a:rPr lang="ru-RU" sz="1200" dirty="0"/>
              <a:t>. Увеличение количества анализируемой </a:t>
            </a:r>
          </a:p>
          <a:p>
            <a:r>
              <a:rPr lang="ru-RU" sz="1200" dirty="0"/>
              <a:t>экипажем информации</a:t>
            </a:r>
          </a:p>
          <a:p>
            <a:endParaRPr lang="ru-RU" sz="1200" dirty="0" smtClean="0"/>
          </a:p>
          <a:p>
            <a:r>
              <a:rPr lang="ru-RU" sz="1200" dirty="0" smtClean="0"/>
              <a:t>2. </a:t>
            </a:r>
            <a:r>
              <a:rPr lang="ru-RU" sz="1200" dirty="0"/>
              <a:t>Ограниченное время принятия решения</a:t>
            </a:r>
          </a:p>
          <a:p>
            <a:endParaRPr lang="ru-RU" sz="1200" dirty="0"/>
          </a:p>
          <a:p>
            <a:r>
              <a:rPr lang="ru-RU" sz="1200" dirty="0" smtClean="0"/>
              <a:t>3. </a:t>
            </a:r>
            <a:r>
              <a:rPr lang="ru-RU" sz="1200" dirty="0"/>
              <a:t>Повышение интенсивности </a:t>
            </a:r>
            <a:r>
              <a:rPr lang="ru-RU" sz="1200" dirty="0" smtClean="0"/>
              <a:t>работы экипажа</a:t>
            </a:r>
          </a:p>
          <a:p>
            <a:endParaRPr lang="ru-RU" sz="1200" dirty="0"/>
          </a:p>
          <a:p>
            <a:r>
              <a:rPr lang="ru-RU" sz="1200" dirty="0" smtClean="0"/>
              <a:t>4. </a:t>
            </a:r>
            <a:r>
              <a:rPr lang="ru-RU" sz="1200" dirty="0"/>
              <a:t>Увеличение </a:t>
            </a:r>
          </a:p>
          <a:p>
            <a:r>
              <a:rPr lang="ru-RU" sz="1200" dirty="0"/>
              <a:t>психофизиологической нагрузки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5. </a:t>
            </a:r>
            <a:r>
              <a:rPr lang="ru-RU" sz="1200" b="1" dirty="0"/>
              <a:t>Рост доли человеческого фактора в авиационных происшествиях </a:t>
            </a:r>
            <a:endParaRPr lang="ru-RU" sz="12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4</a:t>
            </a:r>
            <a:endParaRPr lang="ru-RU" altLang="ru-RU" dirty="0">
              <a:solidFill>
                <a:srgbClr val="002C77"/>
              </a:solidFill>
            </a:endParaRPr>
          </a:p>
        </p:txBody>
      </p:sp>
      <p:pic>
        <p:nvPicPr>
          <p:cNvPr id="17" name="Picture 5" descr="CABINE-KA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72011"/>
            <a:ext cx="3024335" cy="1627247"/>
          </a:xfrm>
          <a:prstGeom prst="rect">
            <a:avLst/>
          </a:prstGeom>
          <a:noFill/>
          <a:ln w="25400">
            <a:solidFill>
              <a:srgbClr val="002C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076" y="88557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Направления совершенствования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условий работы экипажей вертолётов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" y="1008113"/>
            <a:ext cx="8029202" cy="584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80" y="1124744"/>
            <a:ext cx="2192056" cy="3888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Условия работы экипажа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r>
              <a:rPr lang="ru-RU" sz="1200" dirty="0" smtClean="0"/>
              <a:t>1</a:t>
            </a:r>
            <a:r>
              <a:rPr lang="ru-RU" sz="1200" dirty="0"/>
              <a:t>. Увеличение количества анализируемой </a:t>
            </a:r>
          </a:p>
          <a:p>
            <a:r>
              <a:rPr lang="ru-RU" sz="1200" dirty="0"/>
              <a:t>экипажем информации</a:t>
            </a:r>
          </a:p>
          <a:p>
            <a:endParaRPr lang="ru-RU" sz="1200" dirty="0" smtClean="0"/>
          </a:p>
          <a:p>
            <a:r>
              <a:rPr lang="ru-RU" sz="1200" dirty="0" smtClean="0"/>
              <a:t>2. </a:t>
            </a:r>
            <a:r>
              <a:rPr lang="ru-RU" sz="1200" dirty="0"/>
              <a:t>Ограниченное время принятия решения</a:t>
            </a:r>
          </a:p>
          <a:p>
            <a:endParaRPr lang="ru-RU" sz="1200" dirty="0"/>
          </a:p>
          <a:p>
            <a:r>
              <a:rPr lang="ru-RU" sz="1200" dirty="0" smtClean="0"/>
              <a:t>3. </a:t>
            </a:r>
            <a:r>
              <a:rPr lang="ru-RU" sz="1200" dirty="0"/>
              <a:t>Повышение интенсивности </a:t>
            </a:r>
            <a:r>
              <a:rPr lang="ru-RU" sz="1200" dirty="0" smtClean="0"/>
              <a:t>работы экипажа</a:t>
            </a:r>
          </a:p>
          <a:p>
            <a:endParaRPr lang="ru-RU" sz="1200" dirty="0"/>
          </a:p>
          <a:p>
            <a:r>
              <a:rPr lang="ru-RU" sz="1200" dirty="0" smtClean="0"/>
              <a:t>4. </a:t>
            </a:r>
            <a:r>
              <a:rPr lang="ru-RU" sz="1200" dirty="0"/>
              <a:t>Увеличение </a:t>
            </a:r>
          </a:p>
          <a:p>
            <a:r>
              <a:rPr lang="ru-RU" sz="1200" dirty="0"/>
              <a:t>психофизиологической нагрузки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5. </a:t>
            </a:r>
            <a:r>
              <a:rPr lang="ru-RU" sz="1200" b="1" dirty="0"/>
              <a:t>Рост доли человеческого фактора в авиационных происшествиях </a:t>
            </a:r>
            <a:endParaRPr lang="ru-RU" sz="12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>
                <a:solidFill>
                  <a:srgbClr val="002C77"/>
                </a:solidFill>
              </a:rPr>
              <a:t>5</a:t>
            </a:r>
          </a:p>
        </p:txBody>
      </p:sp>
      <p:pic>
        <p:nvPicPr>
          <p:cNvPr id="17" name="Picture 5" descr="CABINE-KA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72011"/>
            <a:ext cx="3024335" cy="1627247"/>
          </a:xfrm>
          <a:prstGeom prst="rect">
            <a:avLst/>
          </a:prstGeom>
          <a:noFill/>
          <a:ln w="25400">
            <a:solidFill>
              <a:srgbClr val="002C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732240" y="1152129"/>
            <a:ext cx="2408080" cy="40050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Направления развития:</a:t>
            </a:r>
          </a:p>
          <a:p>
            <a:endParaRPr lang="ru-RU" sz="1400" b="1" dirty="0" smtClean="0"/>
          </a:p>
          <a:p>
            <a:r>
              <a:rPr lang="ru-RU" sz="1200" dirty="0" smtClean="0"/>
              <a:t>1. Оптимизация информационно-управляющего поля кабины</a:t>
            </a:r>
          </a:p>
          <a:p>
            <a:endParaRPr lang="ru-RU" sz="1200" dirty="0" smtClean="0"/>
          </a:p>
          <a:p>
            <a:r>
              <a:rPr lang="ru-RU" sz="1200" dirty="0" smtClean="0"/>
              <a:t>2. Мультисенсорный интерфейс</a:t>
            </a:r>
          </a:p>
          <a:p>
            <a:endParaRPr lang="ru-RU" sz="1200" dirty="0"/>
          </a:p>
          <a:p>
            <a:r>
              <a:rPr lang="ru-RU" sz="1200" dirty="0" smtClean="0"/>
              <a:t>3. Оптимизация измерительных возможностей</a:t>
            </a:r>
            <a:endParaRPr lang="ru-RU" sz="1200" dirty="0"/>
          </a:p>
          <a:p>
            <a:endParaRPr lang="ru-RU" sz="1200" dirty="0" smtClean="0"/>
          </a:p>
          <a:p>
            <a:r>
              <a:rPr lang="ru-RU" sz="1200" b="1" dirty="0" smtClean="0"/>
              <a:t>3. Анализ ситуаций и прогнозирование их развития</a:t>
            </a:r>
          </a:p>
          <a:p>
            <a:endParaRPr lang="ru-RU" sz="1200" b="1" dirty="0"/>
          </a:p>
          <a:p>
            <a:r>
              <a:rPr lang="ru-RU" sz="1200" b="1" dirty="0" smtClean="0"/>
              <a:t>4. Подготовка рекомендаций для экипажа по действиям  в особых ситуациях</a:t>
            </a:r>
          </a:p>
          <a:p>
            <a:endParaRPr lang="ru-RU" sz="1200" dirty="0" smtClean="0"/>
          </a:p>
          <a:p>
            <a:r>
              <a:rPr lang="ru-RU" sz="1200" b="1" dirty="0" smtClean="0"/>
              <a:t>5. Автоматизация управления (реагирования на развитие особых ситуаций)</a:t>
            </a:r>
          </a:p>
          <a:p>
            <a:endParaRPr lang="ru-RU" sz="1200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6732240" y="3078916"/>
            <a:ext cx="2304256" cy="2150284"/>
          </a:xfrm>
          <a:prstGeom prst="flowChartAlternateProcess">
            <a:avLst/>
          </a:prstGeom>
          <a:solidFill>
            <a:schemeClr val="accent1">
              <a:alpha val="39000"/>
            </a:schemeClr>
          </a:solidFill>
          <a:ln w="1270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456384" cy="218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" y="1052736"/>
            <a:ext cx="76925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9298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4076" y="150113"/>
            <a:ext cx="7672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Бортовая система ситуационной осведомлённости (БССО) как форма интеллектуальной поддержки экипажа вертолёта  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342983"/>
              </p:ext>
            </p:extLst>
          </p:nvPr>
        </p:nvGraphicFramePr>
        <p:xfrm>
          <a:off x="7177088" y="1268413"/>
          <a:ext cx="1814512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Visio" r:id="rId6" imgW="2086059" imgH="4305186" progId="Visio.Drawing.15">
                  <p:link updateAutomatic="1"/>
                </p:oleObj>
              </mc:Choice>
              <mc:Fallback>
                <p:oleObj name="Visio" r:id="rId6" imgW="2086059" imgH="4305186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77088" y="1268413"/>
                        <a:ext cx="1814512" cy="374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6</a:t>
            </a:r>
            <a:endParaRPr lang="ru-RU" altLang="ru-RU" dirty="0">
              <a:solidFill>
                <a:srgbClr val="002C7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076" y="1196753"/>
            <a:ext cx="2127804" cy="38884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Условия работы экипажа</a:t>
            </a:r>
            <a:r>
              <a:rPr lang="ru-RU" b="1" dirty="0" smtClean="0"/>
              <a:t>:</a:t>
            </a:r>
          </a:p>
          <a:p>
            <a:r>
              <a:rPr lang="ru-RU" sz="1200" dirty="0" smtClean="0"/>
              <a:t>1</a:t>
            </a:r>
            <a:r>
              <a:rPr lang="ru-RU" sz="1200" dirty="0"/>
              <a:t>. Увеличение количества анализируемой </a:t>
            </a:r>
          </a:p>
          <a:p>
            <a:r>
              <a:rPr lang="ru-RU" sz="1200" dirty="0"/>
              <a:t>экипажем информации</a:t>
            </a:r>
          </a:p>
          <a:p>
            <a:endParaRPr lang="ru-RU" sz="1200" dirty="0" smtClean="0"/>
          </a:p>
          <a:p>
            <a:r>
              <a:rPr lang="ru-RU" sz="1200" dirty="0" smtClean="0"/>
              <a:t>2. </a:t>
            </a:r>
            <a:r>
              <a:rPr lang="ru-RU" sz="1200" dirty="0"/>
              <a:t>Ограниченное время принятия решения</a:t>
            </a:r>
          </a:p>
          <a:p>
            <a:endParaRPr lang="ru-RU" sz="1200" dirty="0"/>
          </a:p>
          <a:p>
            <a:r>
              <a:rPr lang="ru-RU" sz="1200" dirty="0" smtClean="0"/>
              <a:t>3. </a:t>
            </a:r>
            <a:r>
              <a:rPr lang="ru-RU" sz="1200" dirty="0"/>
              <a:t>Повышение интенсивности </a:t>
            </a:r>
            <a:r>
              <a:rPr lang="ru-RU" sz="1200" dirty="0" smtClean="0"/>
              <a:t>работы экипажа</a:t>
            </a:r>
          </a:p>
          <a:p>
            <a:endParaRPr lang="ru-RU" sz="1200" dirty="0"/>
          </a:p>
          <a:p>
            <a:r>
              <a:rPr lang="ru-RU" sz="1200" dirty="0" smtClean="0"/>
              <a:t>4. </a:t>
            </a:r>
            <a:r>
              <a:rPr lang="ru-RU" sz="1200" dirty="0"/>
              <a:t>Увеличение </a:t>
            </a:r>
          </a:p>
          <a:p>
            <a:r>
              <a:rPr lang="ru-RU" sz="1200" dirty="0"/>
              <a:t>психофизиологической нагрузки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5. </a:t>
            </a:r>
            <a:r>
              <a:rPr lang="ru-RU" sz="1200" b="1" dirty="0"/>
              <a:t>Рост доли человеческого фактора в авиационных происшествиях </a:t>
            </a:r>
            <a:endParaRPr lang="ru-RU" sz="1200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6300192" y="1189201"/>
            <a:ext cx="2814429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200" dirty="0" smtClean="0">
                <a:solidFill>
                  <a:srgbClr val="00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Ситуационная осведомленность </a:t>
            </a:r>
            <a:r>
              <a:rPr lang="ru-RU" altLang="ru-RU" sz="1200" b="0" dirty="0" smtClean="0">
                <a:solidFill>
                  <a:srgbClr val="002C77"/>
                </a:solidFill>
                <a:latin typeface="+mn-lt"/>
              </a:rPr>
              <a:t>–своевременное информирование экипажа о возникновении и развитии  особых (опасных) ситуаций с выдачей рекомендаций по реагированию на них</a:t>
            </a:r>
            <a:endParaRPr lang="ru-RU" altLang="ru-RU" sz="1200" b="0" dirty="0">
              <a:solidFill>
                <a:srgbClr val="002C77"/>
              </a:solidFill>
              <a:latin typeface="+mn-lt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3059832" y="2780928"/>
            <a:ext cx="720080" cy="576064"/>
          </a:xfrm>
          <a:prstGeom prst="frame">
            <a:avLst>
              <a:gd name="adj1" fmla="val 3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819240" y="2783566"/>
            <a:ext cx="720080" cy="573426"/>
          </a:xfrm>
          <a:prstGeom prst="frame">
            <a:avLst>
              <a:gd name="adj1" fmla="val 3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Рамка 16"/>
          <p:cNvSpPr/>
          <p:nvPr/>
        </p:nvSpPr>
        <p:spPr>
          <a:xfrm>
            <a:off x="4585016" y="2780928"/>
            <a:ext cx="792088" cy="576064"/>
          </a:xfrm>
          <a:prstGeom prst="frame">
            <a:avLst>
              <a:gd name="adj1" fmla="val 3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2988548" y="2492897"/>
            <a:ext cx="2590840" cy="1008112"/>
          </a:xfrm>
          <a:prstGeom prst="frame">
            <a:avLst>
              <a:gd name="adj1" fmla="val 3966"/>
            </a:avLst>
          </a:prstGeom>
          <a:solidFill>
            <a:srgbClr val="000099">
              <a:alpha val="50000"/>
            </a:srgbClr>
          </a:solidFill>
          <a:ln w="19050">
            <a:solidFill>
              <a:srgbClr val="00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204864"/>
            <a:ext cx="2376264" cy="3179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Достигаемый эффект:</a:t>
            </a:r>
            <a:endParaRPr lang="ru-RU" sz="1400" b="1" dirty="0"/>
          </a:p>
          <a:p>
            <a:r>
              <a:rPr lang="ru-RU" sz="1200" dirty="0" smtClean="0"/>
              <a:t>1</a:t>
            </a:r>
            <a:r>
              <a:rPr lang="ru-RU" sz="1200" dirty="0"/>
              <a:t>. </a:t>
            </a:r>
            <a:r>
              <a:rPr lang="ru-RU" sz="1200" dirty="0" smtClean="0"/>
              <a:t>Ограничение </a:t>
            </a:r>
            <a:r>
              <a:rPr lang="ru-RU" sz="1200" dirty="0"/>
              <a:t>объёма анализируемой экипажем информации</a:t>
            </a:r>
          </a:p>
          <a:p>
            <a:endParaRPr lang="ru-RU" sz="800" dirty="0" smtClean="0"/>
          </a:p>
          <a:p>
            <a:r>
              <a:rPr lang="ru-RU" sz="1200" dirty="0" smtClean="0"/>
              <a:t>2. Быстрый анализ </a:t>
            </a:r>
            <a:r>
              <a:rPr lang="ru-RU" sz="1200" dirty="0"/>
              <a:t>ситуации и подготовка решения </a:t>
            </a:r>
            <a:endParaRPr lang="ru-RU" sz="1200" dirty="0" smtClean="0"/>
          </a:p>
          <a:p>
            <a:endParaRPr lang="ru-RU" sz="800" dirty="0"/>
          </a:p>
          <a:p>
            <a:r>
              <a:rPr lang="ru-RU" sz="1200" dirty="0" smtClean="0"/>
              <a:t>3. Снижение интенсивности работы экипажа</a:t>
            </a:r>
          </a:p>
          <a:p>
            <a:endParaRPr lang="ru-RU" sz="800" dirty="0"/>
          </a:p>
          <a:p>
            <a:r>
              <a:rPr lang="ru-RU" sz="1200" dirty="0" smtClean="0"/>
              <a:t>4. </a:t>
            </a:r>
            <a:r>
              <a:rPr lang="ru-RU" sz="1200" dirty="0"/>
              <a:t>Снижение психофизиологической нагрузки экипажа</a:t>
            </a:r>
          </a:p>
          <a:p>
            <a:endParaRPr lang="ru-RU" sz="800" b="1" dirty="0" smtClean="0"/>
          </a:p>
          <a:p>
            <a:r>
              <a:rPr lang="ru-RU" sz="1200" b="1" dirty="0" smtClean="0"/>
              <a:t>5. </a:t>
            </a:r>
            <a:r>
              <a:rPr lang="ru-RU" sz="1200" b="1" dirty="0"/>
              <a:t>Снижение доли человеческого фактора в авиационных происшествиях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935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188640"/>
            <a:ext cx="757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Основные задачи БССО как информационной системы (этап 1) и основные группы особых ситуаций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7</a:t>
            </a:r>
            <a:endParaRPr lang="ru-RU" altLang="ru-RU" dirty="0">
              <a:solidFill>
                <a:srgbClr val="002C77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5710" y="1052737"/>
            <a:ext cx="9108504" cy="3672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14000"/>
              </a:lnSpc>
              <a:buNone/>
            </a:pPr>
            <a:r>
              <a:rPr lang="ru-RU" sz="2200" b="1" dirty="0"/>
              <a:t>Основные </a:t>
            </a:r>
            <a:r>
              <a:rPr lang="ru-RU" sz="2200" b="1" dirty="0" smtClean="0"/>
              <a:t>задачи информационной системы БССО: </a:t>
            </a:r>
            <a:endParaRPr lang="ru-RU" sz="2200" b="1" dirty="0"/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Анализ информационных потоков </a:t>
            </a:r>
            <a:r>
              <a:rPr lang="ru-RU" sz="2000" dirty="0" smtClean="0"/>
              <a:t>комплекса БРЭО и распознавание </a:t>
            </a:r>
            <a:r>
              <a:rPr lang="ru-RU" sz="2000" dirty="0"/>
              <a:t>признаков развития особых </a:t>
            </a:r>
            <a:r>
              <a:rPr lang="ru-RU" sz="2000" dirty="0" smtClean="0"/>
              <a:t>ситуаций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Формирование моделей особых ситуаций </a:t>
            </a:r>
            <a:r>
              <a:rPr lang="ru-RU" sz="2000" dirty="0" smtClean="0"/>
              <a:t>и прогнозирование их развития</a:t>
            </a:r>
          </a:p>
          <a:p>
            <a:pPr algn="just">
              <a:lnSpc>
                <a:spcPct val="114000"/>
              </a:lnSpc>
            </a:pPr>
            <a:r>
              <a:rPr lang="ru-RU" sz="2000" b="1" dirty="0"/>
              <a:t>Идентификация </a:t>
            </a:r>
            <a:r>
              <a:rPr lang="ru-RU" sz="2000" b="1" dirty="0" smtClean="0"/>
              <a:t>и оценка </a:t>
            </a:r>
            <a:r>
              <a:rPr lang="ru-RU" sz="2000" dirty="0" smtClean="0"/>
              <a:t>особых </a:t>
            </a:r>
            <a:r>
              <a:rPr lang="ru-RU" sz="2000" dirty="0"/>
              <a:t>ситуаций 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Выработка </a:t>
            </a:r>
            <a:r>
              <a:rPr lang="ru-RU" sz="2000" b="1" dirty="0"/>
              <a:t>рекомендаций </a:t>
            </a:r>
            <a:r>
              <a:rPr lang="ru-RU" sz="2000" dirty="0" smtClean="0"/>
              <a:t>по </a:t>
            </a:r>
            <a:r>
              <a:rPr lang="ru-RU" sz="2000" dirty="0"/>
              <a:t>управлению </a:t>
            </a:r>
            <a:r>
              <a:rPr lang="ru-RU" sz="2000" dirty="0" smtClean="0"/>
              <a:t>вертолётом в особых ситуациях</a:t>
            </a:r>
            <a:endParaRPr lang="ru-RU" sz="2000" dirty="0"/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Информирование</a:t>
            </a:r>
            <a:r>
              <a:rPr lang="ru-RU" sz="2000" dirty="0" smtClean="0"/>
              <a:t> экипажа об особых ситуациях и рекомендуемых действиях</a:t>
            </a:r>
            <a:endParaRPr lang="ru-RU" sz="2000" dirty="0"/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Накопление знаний</a:t>
            </a:r>
            <a:r>
              <a:rPr lang="ru-RU" sz="2000" dirty="0" smtClean="0"/>
              <a:t> в процессе эксплуатации вертолёта с целью актуализации способов реагирования на возникновение и развитие особых ситуаций</a:t>
            </a:r>
          </a:p>
        </p:txBody>
      </p:sp>
      <p:cxnSp>
        <p:nvCxnSpPr>
          <p:cNvPr id="16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5900" y="4797152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/>
          <p:nvPr/>
        </p:nvSpPr>
        <p:spPr>
          <a:xfrm>
            <a:off x="15710" y="4946392"/>
            <a:ext cx="9128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/>
              <a:t>Основные группы </a:t>
            </a:r>
            <a:r>
              <a:rPr lang="ru-RU" sz="2000" b="1" dirty="0"/>
              <a:t>особых ситуаций: </a:t>
            </a:r>
            <a:endParaRPr lang="ru-RU" sz="20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общее </a:t>
            </a:r>
            <a:r>
              <a:rPr lang="ru-RU" sz="2000" dirty="0" err="1" smtClean="0"/>
              <a:t>вертолётовождение</a:t>
            </a:r>
            <a:r>
              <a:rPr lang="ru-RU" sz="2000" dirty="0" smtClean="0"/>
              <a:t> (критические режимы </a:t>
            </a:r>
            <a:r>
              <a:rPr lang="ru-RU" sz="2000" dirty="0"/>
              <a:t>и выход за них</a:t>
            </a:r>
            <a:r>
              <a:rPr lang="ru-RU" sz="2000" dirty="0" smtClean="0"/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техническое состояние </a:t>
            </a:r>
            <a:r>
              <a:rPr lang="ru-RU" sz="2000" dirty="0"/>
              <a:t>бортовых систем, оборудования и </a:t>
            </a:r>
            <a:r>
              <a:rPr lang="ru-RU" sz="2000" dirty="0" smtClean="0"/>
              <a:t>агрегатов вертолёта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внешние угрозы </a:t>
            </a:r>
            <a:r>
              <a:rPr lang="ru-RU" sz="2000" dirty="0"/>
              <a:t>безопасности  и </a:t>
            </a:r>
            <a:r>
              <a:rPr lang="ru-RU" sz="2000" dirty="0" smtClean="0"/>
              <a:t>использование </a:t>
            </a:r>
            <a:r>
              <a:rPr lang="ru-RU" sz="2000" dirty="0"/>
              <a:t>воздушного пространства </a:t>
            </a:r>
            <a:endParaRPr lang="ru-RU" sz="20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психофизиологическое состояние экипажа вертолёта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специальное применение вертолёта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93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6" y="26035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2" y="1124744"/>
            <a:ext cx="9108504" cy="265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i="1" dirty="0" smtClean="0"/>
              <a:t>Аппаратная часть БССО – максимальная унификация с БРЭО и минимальный состав дополнительного оборудования:</a:t>
            </a:r>
            <a:endParaRPr lang="ru-RU" i="1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бортовая цифровая электронно-вычислительная машина (ЭВМ БССО) – унифицированная для комплекса БРЭО;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средства интерфейса с бортовыми </a:t>
            </a:r>
            <a:r>
              <a:rPr lang="ru-RU" dirty="0"/>
              <a:t>системами </a:t>
            </a:r>
            <a:r>
              <a:rPr lang="ru-RU" dirty="0" smtClean="0"/>
              <a:t>ЛА </a:t>
            </a:r>
            <a:r>
              <a:rPr lang="ru-RU" dirty="0"/>
              <a:t>– </a:t>
            </a:r>
            <a:r>
              <a:rPr lang="ru-RU" dirty="0" smtClean="0"/>
              <a:t>унифицированный для </a:t>
            </a:r>
            <a:r>
              <a:rPr lang="ru-RU" dirty="0"/>
              <a:t>комплекса </a:t>
            </a:r>
            <a:r>
              <a:rPr lang="ru-RU" dirty="0" smtClean="0"/>
              <a:t>БРЭО сетевой </a:t>
            </a:r>
            <a:r>
              <a:rPr lang="ru-RU" dirty="0"/>
              <a:t>полнодуплексный интерфейс </a:t>
            </a:r>
            <a:r>
              <a:rPr lang="ru-RU" dirty="0" smtClean="0"/>
              <a:t>(</a:t>
            </a:r>
            <a:r>
              <a:rPr lang="en-US" dirty="0" smtClean="0"/>
              <a:t>AFDX)</a:t>
            </a:r>
            <a:r>
              <a:rPr lang="ru-RU" dirty="0" smtClean="0"/>
              <a:t> по спецификации </a:t>
            </a:r>
            <a:r>
              <a:rPr lang="en-US" dirty="0" smtClean="0"/>
              <a:t>ARINC 66</a:t>
            </a:r>
            <a:r>
              <a:rPr lang="ru-RU" dirty="0" smtClean="0"/>
              <a:t>4;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средства взаимодействия с экипажем – элементы информационно-управляющего поля комплекса БРЭО.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042" y="3868505"/>
            <a:ext cx="9148076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i="1" dirty="0"/>
              <a:t>Программная часть </a:t>
            </a:r>
            <a:r>
              <a:rPr lang="ru-RU" b="1" i="1" dirty="0" smtClean="0"/>
              <a:t>БССО </a:t>
            </a:r>
            <a:r>
              <a:rPr lang="ru-RU" dirty="0" smtClean="0"/>
              <a:t>(функциональное программное обеспечение – ФПО ЭВМ БССО) – </a:t>
            </a:r>
            <a:r>
              <a:rPr lang="ru-RU" b="1" dirty="0"/>
              <a:t>автономность</a:t>
            </a:r>
            <a:r>
              <a:rPr lang="ru-RU" b="1" dirty="0" smtClean="0"/>
              <a:t>, модульность, </a:t>
            </a:r>
            <a:r>
              <a:rPr lang="ru-RU" b="1" dirty="0" err="1" smtClean="0"/>
              <a:t>транспарентность</a:t>
            </a:r>
            <a:r>
              <a:rPr lang="ru-RU" b="1" dirty="0" smtClean="0"/>
              <a:t>, масштабируемость, функциональность</a:t>
            </a:r>
            <a:r>
              <a:rPr lang="ru-RU" b="1" dirty="0"/>
              <a:t>, </a:t>
            </a:r>
            <a:r>
              <a:rPr lang="ru-RU" b="1" dirty="0" err="1"/>
              <a:t>модернизационный</a:t>
            </a:r>
            <a:r>
              <a:rPr lang="ru-RU" b="1" dirty="0"/>
              <a:t> </a:t>
            </a:r>
            <a:r>
              <a:rPr lang="ru-RU" b="1" dirty="0" smtClean="0"/>
              <a:t>потенциал</a:t>
            </a:r>
            <a:r>
              <a:rPr lang="ru-RU" dirty="0" smtClean="0"/>
              <a:t>:</a:t>
            </a:r>
            <a:endParaRPr lang="ru-RU" dirty="0"/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верхний уровень – контроль </a:t>
            </a:r>
            <a:r>
              <a:rPr lang="ru-RU" dirty="0"/>
              <a:t>и управление </a:t>
            </a:r>
            <a:r>
              <a:rPr lang="ru-RU" dirty="0" smtClean="0"/>
              <a:t>циклограммой работы БССО;</a:t>
            </a:r>
            <a:endParaRPr lang="ru-RU" dirty="0"/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интерфейс – подключение БССО к информационным потокам и </a:t>
            </a:r>
            <a:r>
              <a:rPr lang="ru-RU" dirty="0"/>
              <a:t>взаимодействие с сопрягаемым </a:t>
            </a:r>
            <a:r>
              <a:rPr lang="ru-RU" dirty="0" smtClean="0"/>
              <a:t>оборудованием;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функциональное ядро – прогнозирующие модели, оценки и идентификация, экспертные системы по </a:t>
            </a:r>
            <a:r>
              <a:rPr lang="ru-RU" dirty="0"/>
              <a:t>группам особых </a:t>
            </a:r>
            <a:r>
              <a:rPr lang="ru-RU" dirty="0" smtClean="0"/>
              <a:t>ситуаций;</a:t>
            </a:r>
            <a:endParaRPr lang="ru-RU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информационное ядро – базы </a:t>
            </a:r>
            <a:r>
              <a:rPr lang="ru-RU" dirty="0"/>
              <a:t>знаний по группам особых </a:t>
            </a:r>
            <a:r>
              <a:rPr lang="ru-RU" dirty="0" smtClean="0"/>
              <a:t>ситуаций.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17" y="27322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Программно-аппаратные средства БССО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 smtClean="0">
                <a:solidFill>
                  <a:srgbClr val="002C77"/>
                </a:solidFill>
              </a:rPr>
              <a:t>8</a:t>
            </a:r>
            <a:endParaRPr lang="ru-RU" altLang="ru-RU" dirty="0">
              <a:solidFill>
                <a:srgbClr val="002C77"/>
              </a:solidFill>
            </a:endParaRPr>
          </a:p>
        </p:txBody>
      </p:sp>
      <p:cxnSp>
        <p:nvCxnSpPr>
          <p:cNvPr id="12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-7016" y="3789040"/>
            <a:ext cx="9155799" cy="0"/>
          </a:xfrm>
          <a:prstGeom prst="line">
            <a:avLst/>
          </a:prstGeom>
          <a:noFill/>
          <a:ln w="9525" algn="ctr">
            <a:solidFill>
              <a:srgbClr val="002C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41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6" y="4221088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Обеспечивается:</a:t>
            </a:r>
            <a:endParaRPr lang="ru-RU" b="1" dirty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endParaRPr lang="ru-RU" b="1" dirty="0" smtClean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b="1" dirty="0"/>
              <a:t>	</a:t>
            </a:r>
            <a:r>
              <a:rPr lang="ru-RU" sz="1600" dirty="0" smtClean="0"/>
              <a:t>взаимная независимость ФПО БССО и ФПО БЦВМ комплекса;</a:t>
            </a:r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 модульность структуры БРЭО и ремонтопригодность; </a:t>
            </a:r>
            <a:endParaRPr lang="ru-RU" sz="1600" dirty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600" dirty="0"/>
              <a:t>	</a:t>
            </a:r>
            <a:r>
              <a:rPr lang="ru-RU" sz="1600" dirty="0" err="1"/>
              <a:t>транспарентность</a:t>
            </a:r>
            <a:r>
              <a:rPr lang="ru-RU" sz="1600" dirty="0"/>
              <a:t> – открытость логики и </a:t>
            </a:r>
            <a:r>
              <a:rPr lang="ru-RU" sz="1600" dirty="0" smtClean="0"/>
              <a:t>алгоритмов БССО; </a:t>
            </a:r>
            <a:endParaRPr lang="ru-RU" sz="1600" dirty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600" dirty="0"/>
              <a:t>	</a:t>
            </a:r>
            <a:r>
              <a:rPr lang="ru-RU" sz="1600" dirty="0" smtClean="0"/>
              <a:t>масштабируемость БССО – </a:t>
            </a:r>
            <a:r>
              <a:rPr lang="ru-RU" sz="1600" dirty="0"/>
              <a:t>поддержка </a:t>
            </a:r>
            <a:r>
              <a:rPr lang="ru-RU" sz="1600" dirty="0" smtClean="0"/>
              <a:t>возможности накопления знаний; </a:t>
            </a:r>
            <a:endParaRPr lang="ru-RU" sz="1600" dirty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600" dirty="0"/>
              <a:t>	функциональность – выполнение требований </a:t>
            </a:r>
            <a:r>
              <a:rPr lang="ru-RU" sz="1600" dirty="0" smtClean="0"/>
              <a:t>назначения;  </a:t>
            </a:r>
            <a:endParaRPr lang="ru-RU" sz="1600" dirty="0"/>
          </a:p>
          <a:p>
            <a:pPr marL="354013" algn="just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ru-RU" sz="1600" dirty="0"/>
              <a:t>	</a:t>
            </a:r>
            <a:r>
              <a:rPr lang="ru-RU" sz="1600" dirty="0" err="1"/>
              <a:t>модернизационный</a:t>
            </a:r>
            <a:r>
              <a:rPr lang="ru-RU" sz="1600" dirty="0"/>
              <a:t> потенциал – </a:t>
            </a:r>
            <a:r>
              <a:rPr lang="ru-RU" sz="1600" dirty="0" smtClean="0"/>
              <a:t>переход ко второму этапу  интеллектуализации БРЭО (информационно-управляющая система).</a:t>
            </a: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4076" y="0"/>
            <a:ext cx="9148076" cy="1008112"/>
          </a:xfrm>
          <a:prstGeom prst="rect">
            <a:avLst/>
          </a:prstGeom>
          <a:gradFill>
            <a:gsLst>
              <a:gs pos="0">
                <a:srgbClr val="0073CF"/>
              </a:gs>
              <a:gs pos="100000">
                <a:srgbClr val="002C7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RPKB_logo_rus_osnovnoy_1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21" y="215900"/>
            <a:ext cx="1428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4" y="116632"/>
            <a:ext cx="738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БССО в составе БРЭО.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Взаимодействие с системами КБО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8593015" y="6488113"/>
            <a:ext cx="550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dirty="0">
                <a:solidFill>
                  <a:srgbClr val="002C77"/>
                </a:solidFill>
              </a:rPr>
              <a:t>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439225" y="1054333"/>
            <a:ext cx="7577891" cy="4030851"/>
            <a:chOff x="107504" y="1340768"/>
            <a:chExt cx="8568952" cy="5066755"/>
          </a:xfrm>
        </p:grpSpPr>
        <p:pic>
          <p:nvPicPr>
            <p:cNvPr id="11" name="Рисунок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1340768"/>
              <a:ext cx="7992888" cy="5066755"/>
            </a:xfrm>
            <a:prstGeom prst="rect">
              <a:avLst/>
            </a:prstGeom>
          </p:spPr>
        </p:pic>
        <p:sp>
          <p:nvSpPr>
            <p:cNvPr id="3" name="Скругленная прямоугольная выноска 2"/>
            <p:cNvSpPr/>
            <p:nvPr/>
          </p:nvSpPr>
          <p:spPr>
            <a:xfrm>
              <a:off x="107504" y="2852936"/>
              <a:ext cx="1080120" cy="1944216"/>
            </a:xfrm>
            <a:prstGeom prst="wedgeRoundRectCallout">
              <a:avLst>
                <a:gd name="adj1" fmla="val 105676"/>
                <a:gd name="adj2" fmla="val -1895"/>
                <a:gd name="adj3" fmla="val 16667"/>
              </a:avLst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804248" y="3216183"/>
              <a:ext cx="1511402" cy="2880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/>
                <a:t>Спец. оборудование</a:t>
              </a:r>
              <a:endParaRPr lang="ru-RU" sz="10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4788024" y="3360198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6832632" y="4077073"/>
              <a:ext cx="1511402" cy="2880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СУОВО</a:t>
              </a:r>
              <a:endParaRPr lang="ru-RU" sz="1200" dirty="0"/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4816408" y="4221088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24" y="2969427"/>
              <a:ext cx="792088" cy="769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51520" y="4214698"/>
              <a:ext cx="864097" cy="410133"/>
            </a:xfrm>
            <a:prstGeom prst="rect">
              <a:avLst/>
            </a:prstGeom>
            <a:solidFill>
              <a:schemeClr val="accent6">
                <a:lumMod val="75000"/>
                <a:alpha val="5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66"/>
                  </a:solidFill>
                </a:rPr>
                <a:t>Ф П О</a:t>
              </a:r>
              <a:endParaRPr lang="ru-RU" b="1" dirty="0">
                <a:solidFill>
                  <a:srgbClr val="000066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3538" y="3439671"/>
              <a:ext cx="540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/>
                <a:t>+</a:t>
              </a:r>
              <a:endParaRPr lang="ru-RU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57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1307</Words>
  <Application>Microsoft Office PowerPoint</Application>
  <PresentationFormat>Экран (4:3)</PresentationFormat>
  <Paragraphs>331</Paragraphs>
  <Slides>14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D:\450\Буклет4.vsdx\Drawing\~Страница-1\Sheet.59</vt:lpstr>
      <vt:lpstr>Visio</vt:lpstr>
      <vt:lpstr>Программно-аппаратные средства интеллектуальной поддержки экипажей в особых ситуациях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экспертных систем в составе КБО</dc:title>
  <dc:creator>RePack by Diakov</dc:creator>
  <cp:lastModifiedBy>User</cp:lastModifiedBy>
  <cp:revision>320</cp:revision>
  <cp:lastPrinted>2015-08-11T11:49:20Z</cp:lastPrinted>
  <dcterms:created xsi:type="dcterms:W3CDTF">2015-02-01T16:25:35Z</dcterms:created>
  <dcterms:modified xsi:type="dcterms:W3CDTF">2017-05-24T08:31:14Z</dcterms:modified>
</cp:coreProperties>
</file>